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307" r:id="rId2"/>
    <p:sldId id="314" r:id="rId3"/>
    <p:sldId id="308" r:id="rId4"/>
    <p:sldId id="309" r:id="rId5"/>
    <p:sldId id="310" r:id="rId6"/>
    <p:sldId id="311" r:id="rId7"/>
    <p:sldId id="312" r:id="rId8"/>
    <p:sldId id="313" r:id="rId9"/>
    <p:sldId id="315" r:id="rId10"/>
    <p:sldId id="316" r:id="rId11"/>
    <p:sldId id="323" r:id="rId12"/>
    <p:sldId id="320" r:id="rId13"/>
    <p:sldId id="321" r:id="rId14"/>
    <p:sldId id="322" r:id="rId15"/>
    <p:sldId id="305" r:id="rId16"/>
    <p:sldId id="318" r:id="rId17"/>
    <p:sldId id="319" r:id="rId18"/>
    <p:sldId id="306" r:id="rId19"/>
    <p:sldId id="304" r:id="rId20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9165"/>
    <a:srgbClr val="FEC700"/>
    <a:srgbClr val="7030A0"/>
    <a:srgbClr val="0094FF"/>
    <a:srgbClr val="0086E7"/>
    <a:srgbClr val="957000"/>
    <a:srgbClr val="DDDBD9"/>
    <a:srgbClr val="FFFFFF"/>
    <a:srgbClr val="D163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88"/>
    <p:restoredTop sz="97872"/>
  </p:normalViewPr>
  <p:slideViewPr>
    <p:cSldViewPr snapToGrid="0" snapToObjects="1">
      <p:cViewPr varScale="1">
        <p:scale>
          <a:sx n="297" d="100"/>
          <a:sy n="297" d="100"/>
        </p:scale>
        <p:origin x="1264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5" d="100"/>
        <a:sy n="1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B1FB2-D363-CA48-AF16-F83DF2007517}" type="datetimeFigureOut">
              <a:rPr lang="en-NL" smtClean="0"/>
              <a:t>12/10/2024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A33BA-EE5F-7441-8D12-1A4ADC5340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33451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E68AD-154D-DD40-1C5A-854CC8368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D2EDDB-790E-CA30-DEC1-1301E3A88A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3DAB1-A68B-B936-C800-419599A2A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989AE-6FF3-775A-48C1-EE2933357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3492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A37AA-8081-8AFF-142F-C35B10944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A8AF60-642E-F41A-C238-BD63A35280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9947E0-075E-8E3E-2077-A15858645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25178-1D8F-85E2-4C68-3DE2C45533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24516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03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00667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A24D1-AD0E-F0B8-0F83-589D7E7AF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97C68E-EA77-46F5-EF84-A52963304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3EA137-FE7F-4432-A039-6333D3C05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6D0-9AC7-1716-B5A4-A4730DF3A7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7708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4D8CC-A2B5-E141-F171-B9228ED19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21B085-5BAB-1CD1-B0D4-4DF12A9103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5B7FB8-2511-3B07-8129-34A4AEABF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43986-6FC7-F425-E0E9-563E7A672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35751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18"/>
          <p:cNvSpPr>
            <a:spLocks noChangeArrowheads="1"/>
          </p:cNvSpPr>
          <p:nvPr/>
        </p:nvSpPr>
        <p:spPr bwMode="white">
          <a:xfrm>
            <a:off x="8991600" y="15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white">
          <a:xfrm>
            <a:off x="0" y="0"/>
            <a:ext cx="9144000" cy="18859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Straight Connector 6"/>
          <p:cNvSpPr>
            <a:spLocks noChangeShapeType="1"/>
          </p:cNvSpPr>
          <p:nvPr/>
        </p:nvSpPr>
        <p:spPr bwMode="auto">
          <a:xfrm>
            <a:off x="155575" y="1814513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267200" y="1585913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416425" y="1654175"/>
            <a:ext cx="314325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131445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285750"/>
            <a:ext cx="7772400" cy="1314450"/>
          </a:xfrm>
        </p:spPr>
        <p:txBody>
          <a:bodyPr/>
          <a:lstStyle>
            <a:lvl1pPr>
              <a:defRPr sz="4200">
                <a:solidFill>
                  <a:srgbClr val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C2172-63CF-41CB-8FA2-CF896BAC4AF6}" type="datetimeFigureOut">
              <a:rPr lang="en-US"/>
              <a:pPr>
                <a:defRPr/>
              </a:pPr>
              <a:t>10/12/24</a:t>
            </a:fld>
            <a:endParaRPr lang="en-US"/>
          </a:p>
        </p:txBody>
      </p:sp>
      <p:sp>
        <p:nvSpPr>
          <p:cNvPr id="16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1649413"/>
            <a:ext cx="457200" cy="331787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70842A3B-15C4-495D-B250-83E54EBD3DF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DE635F-4792-44F4-999D-A104BC6B40CD}" type="datetimeFigureOut">
              <a:rPr lang="en-US"/>
              <a:pPr>
                <a:defRPr/>
              </a:pPr>
              <a:t>10/12/24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425797-9FD8-4391-A577-7528E2A557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white">
          <a:xfrm>
            <a:off x="0" y="0"/>
            <a:ext cx="9144000" cy="11588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Straight Connector 12"/>
          <p:cNvSpPr>
            <a:spLocks noChangeShapeType="1"/>
          </p:cNvSpPr>
          <p:nvPr/>
        </p:nvSpPr>
        <p:spPr bwMode="auto">
          <a:xfrm rot="5400000">
            <a:off x="4801394" y="2458244"/>
            <a:ext cx="468471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Oval 13"/>
          <p:cNvSpPr/>
          <p:nvPr/>
        </p:nvSpPr>
        <p:spPr>
          <a:xfrm>
            <a:off x="6838950" y="2193925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Oval 14"/>
          <p:cNvSpPr/>
          <p:nvPr/>
        </p:nvSpPr>
        <p:spPr>
          <a:xfrm>
            <a:off x="6983413" y="2265363"/>
            <a:ext cx="322262" cy="315912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28600"/>
            <a:ext cx="6553200" cy="4366025"/>
          </a:xfrm>
        </p:spPr>
        <p:txBody>
          <a:bodyPr vert="eaVert"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228601"/>
            <a:ext cx="1447800" cy="4388644"/>
          </a:xfrm>
        </p:spPr>
        <p:txBody>
          <a:bodyPr vert="eaVert"/>
          <a:lstStyle/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924675" y="2265363"/>
            <a:ext cx="439738" cy="330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B58BE-2172-4AA8-9C85-09D2424D219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49009F-4358-4699-A479-217B2EB2A8C9}" type="datetimeFigureOut">
              <a:rPr lang="en-US"/>
              <a:pPr>
                <a:defRPr/>
              </a:pPr>
              <a:t>10/12/24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145286"/>
            <a:ext cx="8503920" cy="3429000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E49269-4269-4BB9-8330-2A0DC75EC565}" type="datetimeFigureOut">
              <a:rPr lang="en-US"/>
              <a:pPr>
                <a:defRPr/>
              </a:pPr>
              <a:t>10/12/24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2450" y="769938"/>
            <a:ext cx="457200" cy="330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477DBB-C2C8-45D9-9EC6-7C792BA292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white">
          <a:xfrm>
            <a:off x="8991600" y="142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8"/>
          <p:cNvSpPr>
            <a:spLocks noChangeArrowheads="1"/>
          </p:cNvSpPr>
          <p:nvPr/>
        </p:nvSpPr>
        <p:spPr bwMode="white">
          <a:xfrm>
            <a:off x="152400" y="1714500"/>
            <a:ext cx="8832850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55575" y="106363"/>
            <a:ext cx="8832850" cy="16049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" name="Straight Connector 7"/>
          <p:cNvSpPr>
            <a:spLocks noChangeShapeType="1"/>
          </p:cNvSpPr>
          <p:nvPr/>
        </p:nvSpPr>
        <p:spPr bwMode="auto">
          <a:xfrm>
            <a:off x="152400" y="18288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3" name="Oval 9"/>
          <p:cNvSpPr/>
          <p:nvPr userDrawn="1"/>
        </p:nvSpPr>
        <p:spPr>
          <a:xfrm>
            <a:off x="4267200" y="1585913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0"/>
          <p:cNvSpPr/>
          <p:nvPr/>
        </p:nvSpPr>
        <p:spPr>
          <a:xfrm>
            <a:off x="4413250" y="1657350"/>
            <a:ext cx="323850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057400"/>
            <a:ext cx="6480174" cy="1254919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00050"/>
            <a:ext cx="7772400" cy="1143000"/>
          </a:xfrm>
        </p:spPr>
        <p:txBody>
          <a:bodyPr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80E50E-B2F0-4D5A-B749-B051C2A745C7}" type="datetimeFigureOut">
              <a:rPr lang="en-US"/>
              <a:pPr>
                <a:defRPr/>
              </a:pPr>
              <a:t>10/12/24</a:t>
            </a:fld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419600" y="1778000"/>
            <a:ext cx="457200" cy="330200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4E41F5A7-DD45-4318-83F1-5B8E56A3FF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7"/>
          <p:cNvSpPr>
            <a:spLocks noChangeShapeType="1"/>
          </p:cNvSpPr>
          <p:nvPr/>
        </p:nvSpPr>
        <p:spPr bwMode="auto">
          <a:xfrm flipV="1">
            <a:off x="4562475" y="1181100"/>
            <a:ext cx="9525" cy="3614738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4806950"/>
            <a:ext cx="3044825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AF66-A0C4-4DD4-BD08-E6936D43254E}" type="datetimeFigureOut">
              <a:rPr lang="en-US"/>
              <a:pPr>
                <a:defRPr/>
              </a:pPr>
              <a:t>10/12/24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256815-60C9-4D59-94A7-7F361E9BC7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9"/>
          <p:cNvSpPr>
            <a:spLocks noChangeShapeType="1"/>
          </p:cNvSpPr>
          <p:nvPr/>
        </p:nvSpPr>
        <p:spPr bwMode="auto">
          <a:xfrm flipV="1">
            <a:off x="4572000" y="1649413"/>
            <a:ext cx="0" cy="314166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white">
          <a:xfrm>
            <a:off x="0" y="0"/>
            <a:ext cx="9144000" cy="10858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20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Rectangle 10"/>
          <p:cNvSpPr/>
          <p:nvPr/>
        </p:nvSpPr>
        <p:spPr>
          <a:xfrm>
            <a:off x="152400" y="1028700"/>
            <a:ext cx="8832850" cy="6858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050" y="4794250"/>
            <a:ext cx="8832850" cy="2333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Straight Connector 14"/>
          <p:cNvSpPr>
            <a:spLocks noChangeShapeType="1"/>
          </p:cNvSpPr>
          <p:nvPr/>
        </p:nvSpPr>
        <p:spPr bwMode="auto">
          <a:xfrm>
            <a:off x="152400" y="960438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6" name="Oval 24"/>
          <p:cNvSpPr/>
          <p:nvPr/>
        </p:nvSpPr>
        <p:spPr>
          <a:xfrm>
            <a:off x="4267200" y="7175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Oval 26"/>
          <p:cNvSpPr/>
          <p:nvPr/>
        </p:nvSpPr>
        <p:spPr>
          <a:xfrm>
            <a:off x="4402138" y="787400"/>
            <a:ext cx="339725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4040188" cy="549731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1" y="1143000"/>
            <a:ext cx="4041775" cy="54864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endParaRPr lang="en-US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1853537"/>
            <a:ext cx="4041648" cy="2863803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1853537"/>
            <a:ext cx="4038600" cy="2866644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80D5F9-7A93-4498-9A84-5F288CC14DA6}" type="datetimeFigureOut">
              <a:rPr lang="en-US"/>
              <a:pPr>
                <a:defRPr/>
              </a:pPr>
              <a:t>10/12/24</a:t>
            </a:fld>
            <a:endParaRPr lang="en-US"/>
          </a:p>
        </p:txBody>
      </p:sp>
      <p:sp>
        <p:nvSpPr>
          <p:cNvPr id="1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4806950"/>
            <a:ext cx="3581400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781050"/>
            <a:ext cx="457200" cy="331788"/>
          </a:xfrm>
        </p:spPr>
        <p:txBody>
          <a:bodyPr/>
          <a:lstStyle>
            <a:lvl1pPr algn="ctr">
              <a:defRPr smtClean="0"/>
            </a:lvl1pPr>
          </a:lstStyle>
          <a:p>
            <a:pPr>
              <a:defRPr/>
            </a:pPr>
            <a:fld id="{7ECDEAD1-BEEE-4AD0-9B9D-8EB5F083FE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F1242B-74C7-4CEC-95F1-7A0FBBB6B72F}" type="datetimeFigureOut">
              <a:rPr lang="en-US"/>
              <a:pPr>
                <a:defRPr/>
              </a:pPr>
              <a:t>10/12/24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776288"/>
            <a:ext cx="457200" cy="3317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0387C0-D2C1-42EB-8D45-A54C393C3D5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white">
          <a:xfrm>
            <a:off x="0" y="0"/>
            <a:ext cx="9144000" cy="11588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52400" y="119063"/>
            <a:ext cx="8832850" cy="4910137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05FE4F-FD6C-4DED-9318-31F9FF651E80}" type="datetimeFigureOut">
              <a:rPr lang="en-US"/>
              <a:pPr>
                <a:defRPr/>
              </a:pPr>
              <a:t>10/12/24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4743450"/>
            <a:ext cx="609600" cy="330200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790638E-965C-41FC-99B2-DE7674121B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/>
          <p:cNvSpPr>
            <a:spLocks noChangeArrowheads="1"/>
          </p:cNvSpPr>
          <p:nvPr/>
        </p:nvSpPr>
        <p:spPr bwMode="auto">
          <a:xfrm>
            <a:off x="152400" y="114300"/>
            <a:ext cx="8832850" cy="2286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5"/>
          <p:cNvSpPr>
            <a:spLocks noChangeArrowheads="1"/>
          </p:cNvSpPr>
          <p:nvPr/>
        </p:nvSpPr>
        <p:spPr bwMode="white">
          <a:xfrm>
            <a:off x="0" y="0"/>
            <a:ext cx="9144000" cy="889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2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" name="Straight Connector 8"/>
          <p:cNvSpPr>
            <a:spLocks noChangeShapeType="1"/>
          </p:cNvSpPr>
          <p:nvPr/>
        </p:nvSpPr>
        <p:spPr bwMode="auto">
          <a:xfrm>
            <a:off x="152400" y="4000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3" name="Oval 9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0"/>
          <p:cNvSpPr/>
          <p:nvPr/>
        </p:nvSpPr>
        <p:spPr>
          <a:xfrm>
            <a:off x="1439863" y="242888"/>
            <a:ext cx="312737" cy="31432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20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0"/>
            <a:ext cx="2362200" cy="742950"/>
          </a:xfrm>
        </p:spPr>
        <p:txBody>
          <a:bodyPr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485901"/>
            <a:ext cx="2362200" cy="3108722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endParaRPr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514350"/>
            <a:ext cx="5638800" cy="4057650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90650" y="242888"/>
            <a:ext cx="457200" cy="330200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52CCDDF8-4C45-4E39-94BF-9841EB11C65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2AC88A-FD61-47AD-A71F-DAE36EB475D6}" type="datetimeFigureOut">
              <a:rPr lang="en-US"/>
              <a:pPr>
                <a:defRPr/>
              </a:pPr>
              <a:t>10/12/24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4808538"/>
            <a:ext cx="3382963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20"/>
          <p:cNvSpPr>
            <a:spLocks noChangeShapeType="1"/>
          </p:cNvSpPr>
          <p:nvPr/>
        </p:nvSpPr>
        <p:spPr bwMode="auto">
          <a:xfrm>
            <a:off x="152400" y="4000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6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152400" y="114300"/>
            <a:ext cx="8832850" cy="22701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7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3" name="Oval 11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2"/>
          <p:cNvSpPr/>
          <p:nvPr/>
        </p:nvSpPr>
        <p:spPr>
          <a:xfrm>
            <a:off x="1454150" y="242888"/>
            <a:ext cx="314325" cy="31432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21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3771900"/>
            <a:ext cx="5867400" cy="9144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457200"/>
            <a:ext cx="5867400" cy="32004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742950"/>
            <a:ext cx="2438400" cy="394335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71600" y="338138"/>
            <a:ext cx="457200" cy="3317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00163D-C4F9-41A2-A84E-E49CB96BC9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>
          <a:xfrm>
            <a:off x="5788025" y="4803775"/>
            <a:ext cx="3044825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00160-9B23-455A-B664-68DA2CE0F06F}" type="datetimeFigureOut">
              <a:rPr lang="en-US"/>
              <a:pPr>
                <a:defRPr/>
              </a:pPr>
              <a:t>10/12/24</a:t>
            </a:fld>
            <a:endParaRPr lang="en-US" dirty="0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4808538"/>
            <a:ext cx="3584575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04457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4803775"/>
            <a:ext cx="3044825" cy="274638"/>
          </a:xfrm>
          <a:prstGeom prst="rect">
            <a:avLst/>
          </a:prstGeom>
        </p:spPr>
        <p:txBody>
          <a:bodyPr vert="horz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smtClean="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850116C-1AF4-40E9-B87F-C7EBE6F05DBD}" type="datetimeFigureOut">
              <a:rPr lang="en-US"/>
              <a:pPr>
                <a:defRPr/>
              </a:pPr>
              <a:t>10/12/24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4808538"/>
            <a:ext cx="3581400" cy="274637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dirty="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957263"/>
            <a:ext cx="8832850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67200" y="7175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411663" y="795338"/>
            <a:ext cx="325437" cy="315912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16413" y="796925"/>
            <a:ext cx="482600" cy="3302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600" smtClean="0">
                <a:solidFill>
                  <a:schemeClr val="accent3">
                    <a:shade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7E498E2-A9D9-4283-81A2-321EF554548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8" name="Title Placeholder 21"/>
          <p:cNvSpPr>
            <a:spLocks noGrp="1"/>
          </p:cNvSpPr>
          <p:nvPr>
            <p:ph type="title"/>
          </p:nvPr>
        </p:nvSpPr>
        <p:spPr bwMode="auto">
          <a:xfrm>
            <a:off x="301625" y="171450"/>
            <a:ext cx="8534400" cy="56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04800" y="1174750"/>
            <a:ext cx="8534400" cy="344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300" kern="1200">
          <a:solidFill>
            <a:srgbClr val="7B9899"/>
          </a:solidFill>
          <a:latin typeface="Calibri"/>
          <a:ea typeface="+mj-ea"/>
          <a:cs typeface="Calibri"/>
        </a:defRPr>
      </a:lvl1pPr>
      <a:lvl2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9pPr>
    </p:titleStyle>
    <p:bodyStyle>
      <a:lvl1pPr marL="273050" indent="-2730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700" kern="1200">
          <a:solidFill>
            <a:schemeClr val="tx1"/>
          </a:solidFill>
          <a:latin typeface="Calibri"/>
          <a:ea typeface="+mn-ea"/>
          <a:cs typeface="Calibri"/>
        </a:defRPr>
      </a:lvl1pPr>
      <a:lvl2pPr marL="547688" indent="-2730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"/>
        <a:defRPr sz="2200" kern="1200">
          <a:solidFill>
            <a:schemeClr val="tx2"/>
          </a:solidFill>
          <a:latin typeface="Calibri"/>
          <a:ea typeface="+mn-ea"/>
          <a:cs typeface="Calibri"/>
        </a:defRPr>
      </a:lvl2pPr>
      <a:lvl3pPr marL="822325" indent="-228600" algn="l" rtl="0" fontAlgn="base">
        <a:spcBef>
          <a:spcPct val="20000"/>
        </a:spcBef>
        <a:spcAft>
          <a:spcPct val="0"/>
        </a:spcAft>
        <a:buClr>
          <a:srgbClr val="8CADAE"/>
        </a:buClr>
        <a:buSzPct val="75000"/>
        <a:buFont typeface="Wingdings 2" pitchFamily="18" charset="2"/>
        <a:buChar char=""/>
        <a:defRPr sz="2000" kern="1200">
          <a:solidFill>
            <a:schemeClr val="tx1"/>
          </a:solidFill>
          <a:latin typeface="Calibri"/>
          <a:ea typeface="+mn-ea"/>
          <a:cs typeface="Calibri"/>
        </a:defRPr>
      </a:lvl3pPr>
      <a:lvl4pPr marL="1096963" indent="-228600" algn="l" rtl="0" fontAlgn="base">
        <a:spcBef>
          <a:spcPct val="20000"/>
        </a:spcBef>
        <a:spcAft>
          <a:spcPct val="0"/>
        </a:spcAft>
        <a:buClr>
          <a:srgbClr val="8C7B70"/>
        </a:buClr>
        <a:buSzPct val="70000"/>
        <a:buFont typeface="Wingdings" pitchFamily="2" charset="2"/>
        <a:buChar char=""/>
        <a:defRPr sz="2000" kern="1200">
          <a:solidFill>
            <a:schemeClr val="tx2"/>
          </a:solidFill>
          <a:latin typeface="Calibri"/>
          <a:ea typeface="+mn-ea"/>
          <a:cs typeface="Calibri"/>
        </a:defRPr>
      </a:lvl4pPr>
      <a:lvl5pPr marL="1371600" indent="-228600" algn="l" rtl="0" fontAlgn="base">
        <a:spcBef>
          <a:spcPct val="20000"/>
        </a:spcBef>
        <a:spcAft>
          <a:spcPct val="0"/>
        </a:spcAft>
        <a:buClr>
          <a:srgbClr val="8FB08C"/>
        </a:buClr>
        <a:buChar char="•"/>
        <a:defRPr kern="1200">
          <a:solidFill>
            <a:schemeClr val="tx1"/>
          </a:solidFill>
          <a:latin typeface="Calibri"/>
          <a:ea typeface="+mn-ea"/>
          <a:cs typeface="Calibri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vdHamer/Photo-Club-Hub" TargetMode="External"/><Relationship Id="rId4" Type="http://schemas.openxmlformats.org/officeDocument/2006/relationships/hyperlink" Target="https://www.google.com/url?sa=t&amp;source=web&amp;rct=j&amp;opi=89978449&amp;url=https://apps.apple.com/us/app/photo-club-hub/id1178324330&amp;ved=2ahUKEwjvgJ7VqaGIAxVlybsIHWblEGUQFnoECA0QAQ&amp;usg=AOvVaw2vMoY8AGxHF1HJeQ3Vu9oq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CC058-FE8B-3D1B-F95D-D9ECF5606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69D22B5A-EE46-AFA9-70AB-3618709D19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2577948"/>
            <a:ext cx="7772400" cy="1916266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en-US" sz="2000" cap="non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en-US" sz="2000" cap="non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en-US" sz="2000" cap="non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315" name="Title 3">
            <a:extLst>
              <a:ext uri="{FF2B5EF4-FFF2-40B4-BE49-F238E27FC236}">
                <a16:creationId xmlns:a16="http://schemas.microsoft.com/office/drawing/2014/main" id="{C638E738-CDDC-3F2D-B917-81D6917E02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Fotoclub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Hub</a:t>
            </a:r>
            <a:b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2800" i="1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Een</a:t>
            </a:r>
            <a:r>
              <a:rPr lang="en-US" sz="2800" i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portfolio app </a:t>
            </a:r>
            <a:r>
              <a:rPr lang="en-US" sz="2800" i="1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voor</a:t>
            </a:r>
            <a:r>
              <a:rPr lang="en-US" sz="2800" i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i="1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fotoclubs</a:t>
            </a:r>
            <a:endParaRPr lang="en-US" i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8FAA22-0171-13E8-3CC8-DAAB52BD2930}"/>
              </a:ext>
            </a:extLst>
          </p:cNvPr>
          <p:cNvSpPr txBox="1"/>
          <p:nvPr/>
        </p:nvSpPr>
        <p:spPr>
          <a:xfrm>
            <a:off x="113732" y="4804012"/>
            <a:ext cx="1885453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r>
              <a:rPr lang="en-NL" sz="1100" dirty="0"/>
              <a:t>Peter van den Hamer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BC6B9-CB75-CAB1-D98A-CD23F54436E7}"/>
              </a:ext>
            </a:extLst>
          </p:cNvPr>
          <p:cNvSpPr txBox="1"/>
          <p:nvPr/>
        </p:nvSpPr>
        <p:spPr>
          <a:xfrm>
            <a:off x="3629273" y="4804012"/>
            <a:ext cx="1885453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pPr algn="ctr"/>
            <a:r>
              <a:rPr lang="en-GB" sz="1100" i="1" dirty="0" err="1">
                <a:solidFill>
                  <a:schemeClr val="bg1"/>
                </a:solidFill>
              </a:rPr>
              <a:t>Laatst</a:t>
            </a:r>
            <a:r>
              <a:rPr lang="en-GB" sz="1100" i="1" dirty="0">
                <a:solidFill>
                  <a:schemeClr val="bg1"/>
                </a:solidFill>
              </a:rPr>
              <a:t> g</a:t>
            </a:r>
            <a:r>
              <a:rPr lang="en-NL" sz="1100" i="1" dirty="0">
                <a:solidFill>
                  <a:schemeClr val="bg1"/>
                </a:solidFill>
              </a:rPr>
              <a:t>ewijzigd: 12 Oct 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8300CF-559E-AAD9-280D-0028DA224C39}"/>
              </a:ext>
            </a:extLst>
          </p:cNvPr>
          <p:cNvSpPr txBox="1"/>
          <p:nvPr/>
        </p:nvSpPr>
        <p:spPr>
          <a:xfrm>
            <a:off x="7258548" y="4804012"/>
            <a:ext cx="1730778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pPr algn="r"/>
            <a:r>
              <a:rPr lang="en-NL" sz="1100" dirty="0"/>
              <a:t>11 Nov 24</a:t>
            </a:r>
          </a:p>
        </p:txBody>
      </p:sp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D31A6CCF-CB6C-D89A-EB8A-331435E6CEA6}"/>
              </a:ext>
            </a:extLst>
          </p:cNvPr>
          <p:cNvSpPr txBox="1">
            <a:spLocks/>
          </p:cNvSpPr>
          <p:nvPr/>
        </p:nvSpPr>
        <p:spPr bwMode="auto">
          <a:xfrm>
            <a:off x="218367" y="2015037"/>
            <a:ext cx="4192910" cy="2699788"/>
          </a:xfrm>
          <a:prstGeom prst="rect">
            <a:avLst/>
          </a:prstGeom>
          <a:solidFill>
            <a:srgbClr val="DDDBD9"/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nl-NL" sz="1800" dirty="0"/>
              <a:t>Online amateurfotografie </a:t>
            </a:r>
            <a:br>
              <a:rPr lang="nl-NL" sz="1800" dirty="0"/>
            </a:br>
            <a:r>
              <a:rPr lang="nl-NL" sz="1800" dirty="0"/>
              <a:t>portfolio’s van leden van fotoclubs.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b="1" dirty="0">
                <a:solidFill>
                  <a:srgbClr val="D16349"/>
                </a:solidFill>
              </a:rPr>
              <a:t>Club</a:t>
            </a:r>
            <a:r>
              <a:rPr lang="nl-NL" sz="1200" dirty="0">
                <a:solidFill>
                  <a:srgbClr val="D16349"/>
                </a:solidFill>
              </a:rPr>
              <a:t> concept </a:t>
            </a:r>
            <a:r>
              <a:rPr lang="nl-NL" sz="1200" dirty="0"/>
              <a:t>staat centraal </a:t>
            </a:r>
            <a:r>
              <a:rPr lang="nl-NL" sz="1050" dirty="0"/>
              <a:t>(i.t.t. Squarespace, </a:t>
            </a:r>
            <a:r>
              <a:rPr lang="nl-NL" sz="1050" dirty="0" err="1"/>
              <a:t>Glass</a:t>
            </a:r>
            <a:r>
              <a:rPr lang="nl-NL" sz="1050" dirty="0"/>
              <a:t>, 500px…).</a:t>
            </a:r>
            <a:endParaRPr lang="nl-NL" sz="1200" dirty="0"/>
          </a:p>
          <a:p>
            <a:pPr marL="222250" indent="-158750">
              <a:spcBef>
                <a:spcPts val="1000"/>
              </a:spcBef>
            </a:pPr>
            <a:r>
              <a:rPr lang="nl-NL" sz="1200" b="1" dirty="0">
                <a:solidFill>
                  <a:srgbClr val="D16349"/>
                </a:solidFill>
              </a:rPr>
              <a:t>Centrale</a:t>
            </a:r>
            <a:r>
              <a:rPr lang="nl-NL" sz="1200" dirty="0">
                <a:solidFill>
                  <a:srgbClr val="D16349"/>
                </a:solidFill>
              </a:rPr>
              <a:t> </a:t>
            </a:r>
            <a:r>
              <a:rPr lang="nl-NL" sz="1200" dirty="0"/>
              <a:t>ingang</a:t>
            </a:r>
            <a:r>
              <a:rPr lang="nl-NL" sz="1200" dirty="0">
                <a:solidFill>
                  <a:srgbClr val="D16349"/>
                </a:solidFill>
              </a:rPr>
              <a:t> </a:t>
            </a:r>
            <a:r>
              <a:rPr lang="nl-NL" sz="1200" dirty="0"/>
              <a:t>naar geselecteerd werk van b.v. 100 clubs.</a:t>
            </a:r>
          </a:p>
          <a:p>
            <a:pPr marL="222250" indent="-158750"/>
            <a:r>
              <a:rPr lang="nl-NL" sz="1200" b="1" dirty="0">
                <a:solidFill>
                  <a:srgbClr val="D16349"/>
                </a:solidFill>
              </a:rPr>
              <a:t>Decentraal</a:t>
            </a:r>
            <a:r>
              <a:rPr lang="nl-NL" sz="1200" dirty="0">
                <a:solidFill>
                  <a:srgbClr val="D16349"/>
                </a:solidFill>
              </a:rPr>
              <a:t> </a:t>
            </a:r>
            <a:r>
              <a:rPr lang="nl-NL" sz="1200" dirty="0"/>
              <a:t>beheer:</a:t>
            </a:r>
            <a:r>
              <a:rPr lang="nl-NL" sz="1200" dirty="0">
                <a:solidFill>
                  <a:srgbClr val="D16349"/>
                </a:solidFill>
              </a:rPr>
              <a:t> </a:t>
            </a:r>
            <a:r>
              <a:rPr lang="nl-NL" sz="1200" dirty="0"/>
              <a:t>clubs beheren eigen ledenlijst &amp; foto’s.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Club websites:</a:t>
            </a:r>
            <a:r>
              <a:rPr lang="nl-NL" sz="1200" dirty="0"/>
              <a:t> extensie voor integratie in bestaande sites.</a:t>
            </a:r>
          </a:p>
          <a:p>
            <a:pPr marL="222250" indent="-158750"/>
            <a:r>
              <a:rPr lang="nl-NL" sz="1200" dirty="0">
                <a:solidFill>
                  <a:srgbClr val="D16349"/>
                </a:solidFill>
              </a:rPr>
              <a:t>Gefaseerde deelname:</a:t>
            </a:r>
            <a:r>
              <a:rPr lang="nl-NL" sz="1200" dirty="0"/>
              <a:t> club kan in eigen tempo meedoen.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i="1" dirty="0" err="1">
                <a:solidFill>
                  <a:srgbClr val="D16349"/>
                </a:solidFill>
              </a:rPr>
              <a:t>Github</a:t>
            </a:r>
            <a:r>
              <a:rPr lang="nl-NL" sz="1200" dirty="0">
                <a:solidFill>
                  <a:srgbClr val="D16349"/>
                </a:solidFill>
              </a:rPr>
              <a:t>:</a:t>
            </a:r>
            <a:r>
              <a:rPr lang="nl-NL" sz="1200" dirty="0"/>
              <a:t> samenwerking t.a.v. softwareonderhoud.</a:t>
            </a:r>
          </a:p>
          <a:p>
            <a:pPr marL="222250" indent="-158750"/>
            <a:r>
              <a:rPr lang="nl-NL" sz="1200" dirty="0">
                <a:solidFill>
                  <a:srgbClr val="D16349"/>
                </a:solidFill>
              </a:rPr>
              <a:t>Gratis:</a:t>
            </a:r>
            <a:r>
              <a:rPr lang="nl-NL" sz="1200" dirty="0"/>
              <a:t> geen drempel om het te gebruiken.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EE74E2-0042-3C12-DAB0-FFF9562D4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 t="2832" r="3843" b="2079"/>
          <a:stretch/>
        </p:blipFill>
        <p:spPr>
          <a:xfrm>
            <a:off x="4732724" y="2015037"/>
            <a:ext cx="4192910" cy="269978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6E554B8-82A9-6D3B-28C7-4B8F6FC5F96D}"/>
              </a:ext>
            </a:extLst>
          </p:cNvPr>
          <p:cNvSpPr/>
          <p:nvPr/>
        </p:nvSpPr>
        <p:spPr>
          <a:xfrm>
            <a:off x="4571999" y="3078881"/>
            <a:ext cx="550461" cy="55046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800" dirty="0"/>
              <a:t>bijwerken</a:t>
            </a:r>
          </a:p>
        </p:txBody>
      </p:sp>
    </p:spTree>
    <p:extLst>
      <p:ext uri="{BB962C8B-B14F-4D97-AF65-F5344CB8AC3E}">
        <p14:creationId xmlns:p14="http://schemas.microsoft.com/office/powerpoint/2010/main" val="298599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8C3C2-CC35-81C0-7D96-57AFE1D2A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38B29E-7B3A-C4A5-EBAA-870BFC467CA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3: Portfolio van een clublid bekijken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340B13-BD61-AF55-D851-774F39C4DD2B}"/>
              </a:ext>
            </a:extLst>
          </p:cNvPr>
          <p:cNvGrpSpPr/>
          <p:nvPr/>
        </p:nvGrpSpPr>
        <p:grpSpPr>
          <a:xfrm>
            <a:off x="197079" y="559028"/>
            <a:ext cx="2144648" cy="4111672"/>
            <a:chOff x="914071" y="515914"/>
            <a:chExt cx="2144648" cy="4111672"/>
          </a:xfrm>
        </p:grpSpPr>
        <p:pic>
          <p:nvPicPr>
            <p:cNvPr id="3" name="Picture 2" descr="A cell phone with a window&#10;&#10;Description automatically generated">
              <a:extLst>
                <a:ext uri="{FF2B5EF4-FFF2-40B4-BE49-F238E27FC236}">
                  <a16:creationId xmlns:a16="http://schemas.microsoft.com/office/drawing/2014/main" id="{7ED64D11-66BA-A4D8-6737-BE112C586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" t="5661" r="-960" b="5981"/>
            <a:stretch/>
          </p:blipFill>
          <p:spPr>
            <a:xfrm>
              <a:off x="914071" y="515914"/>
              <a:ext cx="2144648" cy="4111672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03AAD7E-DF92-3BE6-2452-B65547C52231}"/>
                </a:ext>
              </a:extLst>
            </p:cNvPr>
            <p:cNvSpPr/>
            <p:nvPr/>
          </p:nvSpPr>
          <p:spPr>
            <a:xfrm>
              <a:off x="2077900" y="1059975"/>
              <a:ext cx="832514" cy="313899"/>
            </a:xfrm>
            <a:prstGeom prst="ellipse">
              <a:avLst/>
            </a:prstGeom>
            <a:noFill/>
            <a:ln cmpd="sng">
              <a:solidFill>
                <a:srgbClr val="FFC000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D58CFCD-54C3-5B7B-043E-AD6E8ED2C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752" y="113731"/>
            <a:ext cx="4477920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EC5201-2520-AC57-6122-90C069679A6B}"/>
              </a:ext>
            </a:extLst>
          </p:cNvPr>
          <p:cNvSpPr txBox="1"/>
          <p:nvPr/>
        </p:nvSpPr>
        <p:spPr>
          <a:xfrm>
            <a:off x="2264074" y="601014"/>
            <a:ext cx="2659949" cy="4153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Foto’s staan op club website</a:t>
            </a:r>
          </a:p>
          <a:p>
            <a:pPr marL="177800" indent="-177800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400" dirty="0"/>
              <a:t>Portfolio = Lightroom collection per lid. Dit dekt af…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App &amp; site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ondersteuning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Navigatie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Afspelen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(dia vertoning)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Portrait/landscape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mode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Diversiteit </a:t>
            </a:r>
            <a:r>
              <a:rPr lang="en-NL" sz="1600" dirty="0">
                <a:solidFill>
                  <a:srgbClr val="D16349"/>
                </a:solidFill>
              </a:rPr>
              <a:t>browsers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Swipen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op touch screen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Copyright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plaatsen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GB" sz="1600" dirty="0" err="1">
                <a:solidFill>
                  <a:srgbClr val="D16349"/>
                </a:solidFill>
              </a:rPr>
              <a:t>Resolutie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bg2">
                    <a:lumMod val="75000"/>
                  </a:schemeClr>
                </a:solidFill>
              </a:rPr>
              <a:t>terugschalen</a:t>
            </a:r>
            <a:endParaRPr lang="en-NL" sz="1600" dirty="0">
              <a:solidFill>
                <a:schemeClr val="bg2">
                  <a:lumMod val="75000"/>
                </a:schemeClr>
              </a:solidFill>
            </a:endParaRP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Volgorde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(evt op datum)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Upload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naar server (ftp)</a:t>
            </a:r>
          </a:p>
        </p:txBody>
      </p:sp>
    </p:spTree>
    <p:extLst>
      <p:ext uri="{BB962C8B-B14F-4D97-AF65-F5344CB8AC3E}">
        <p14:creationId xmlns:p14="http://schemas.microsoft.com/office/powerpoint/2010/main" val="1559337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3BAB0-144B-7BE2-B5C8-377AE31D5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F172E-87CB-A680-99B7-2B8F9DC63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FG de Gender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E531E9A-9F56-D908-9B13-4B256C9EC354}"/>
              </a:ext>
            </a:extLst>
          </p:cNvPr>
          <p:cNvSpPr txBox="1"/>
          <p:nvPr/>
        </p:nvSpPr>
        <p:spPr>
          <a:xfrm>
            <a:off x="484741" y="4483864"/>
            <a:ext cx="107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F41FF21-5A65-F55F-1D55-F4EEAF2DCF4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nl-NL" dirty="0"/>
              <a:t>DEMO VAN DE APP?</a:t>
            </a:r>
            <a:br>
              <a:rPr lang="nl-NL" dirty="0"/>
            </a:br>
            <a:br>
              <a:rPr lang="nl-NL" dirty="0"/>
            </a:br>
            <a:r>
              <a:rPr lang="nl-NL" dirty="0">
                <a:solidFill>
                  <a:schemeClr val="tx2"/>
                </a:solidFill>
              </a:rPr>
              <a:t>Gesimuleerde iPhone of iPad </a:t>
            </a: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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Beeld op beeldscherm van Mac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 (beeldscherm nu even een 4k TV via HDMI)</a:t>
            </a:r>
            <a:endParaRPr lang="nl-NL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0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D98E0-FD77-9E55-22B5-D97A92FBD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roup 176">
            <a:extLst>
              <a:ext uri="{FF2B5EF4-FFF2-40B4-BE49-F238E27FC236}">
                <a16:creationId xmlns:a16="http://schemas.microsoft.com/office/drawing/2014/main" id="{4FB1FF69-B993-48BB-FE83-2D96EBB17CAF}"/>
              </a:ext>
            </a:extLst>
          </p:cNvPr>
          <p:cNvGrpSpPr/>
          <p:nvPr/>
        </p:nvGrpSpPr>
        <p:grpSpPr>
          <a:xfrm>
            <a:off x="3409404" y="681445"/>
            <a:ext cx="1741719" cy="3777888"/>
            <a:chOff x="3409404" y="807719"/>
            <a:chExt cx="1741719" cy="3777888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AA636D-7A11-D66B-02C5-4F771BAD08DB}"/>
                </a:ext>
              </a:extLst>
            </p:cNvPr>
            <p:cNvSpPr/>
            <p:nvPr/>
          </p:nvSpPr>
          <p:spPr>
            <a:xfrm>
              <a:off x="3714209" y="80771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41BF576-40FD-1E00-6DC5-D7505C4F53C3}"/>
                </a:ext>
              </a:extLst>
            </p:cNvPr>
            <p:cNvSpPr/>
            <p:nvPr/>
          </p:nvSpPr>
          <p:spPr>
            <a:xfrm>
              <a:off x="3553099" y="91820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D1581D-88CB-DF09-CC5E-F0CE851C584F}"/>
                </a:ext>
              </a:extLst>
            </p:cNvPr>
            <p:cNvSpPr/>
            <p:nvPr/>
          </p:nvSpPr>
          <p:spPr>
            <a:xfrm>
              <a:off x="3409404" y="1045573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  <a:effectLst>
              <a:outerShdw blurRad="50800" dist="25400" dir="5400000" rotWithShape="0">
                <a:schemeClr val="bg1">
                  <a:alpha val="4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NL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SierraClub.level2.json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2A8C765-17FB-06FB-CBC0-F640F9094715}"/>
                </a:ext>
              </a:extLst>
            </p:cNvPr>
            <p:cNvSpPr/>
            <p:nvPr/>
          </p:nvSpPr>
          <p:spPr>
            <a:xfrm>
              <a:off x="3688078" y="1283427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2BD81FA-30FB-6E80-0346-B28E1BEA6F63}"/>
              </a:ext>
            </a:extLst>
          </p:cNvPr>
          <p:cNvGrpSpPr/>
          <p:nvPr/>
        </p:nvGrpSpPr>
        <p:grpSpPr>
          <a:xfrm>
            <a:off x="4598124" y="223703"/>
            <a:ext cx="3804544" cy="4235630"/>
            <a:chOff x="4598124" y="349977"/>
            <a:chExt cx="3804544" cy="423563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A9D53258-55BB-B7D8-C51D-A4962986F09E}"/>
                </a:ext>
              </a:extLst>
            </p:cNvPr>
            <p:cNvSpPr/>
            <p:nvPr/>
          </p:nvSpPr>
          <p:spPr>
            <a:xfrm>
              <a:off x="6965754" y="349977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0AD67AC-4456-DC14-4890-90A7BD09EA16}"/>
                </a:ext>
              </a:extLst>
            </p:cNvPr>
            <p:cNvSpPr/>
            <p:nvPr/>
          </p:nvSpPr>
          <p:spPr>
            <a:xfrm>
              <a:off x="6822058" y="465364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BF38D42A-4842-2047-40E0-73E233DEADB4}"/>
                </a:ext>
              </a:extLst>
            </p:cNvPr>
            <p:cNvSpPr/>
            <p:nvPr/>
          </p:nvSpPr>
          <p:spPr>
            <a:xfrm>
              <a:off x="6689158" y="575854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81DE75D-79DE-85F6-B60D-EFBF50B6822B}"/>
                </a:ext>
              </a:extLst>
            </p:cNvPr>
            <p:cNvSpPr/>
            <p:nvPr/>
          </p:nvSpPr>
          <p:spPr>
            <a:xfrm>
              <a:off x="6554190" y="692332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E774BF9-3439-955B-A03C-1397670A577A}"/>
                </a:ext>
              </a:extLst>
            </p:cNvPr>
            <p:cNvSpPr/>
            <p:nvPr/>
          </p:nvSpPr>
          <p:spPr>
            <a:xfrm>
              <a:off x="6410494" y="80771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D1041F6-B969-1137-2409-016992AC4D5D}"/>
                </a:ext>
              </a:extLst>
            </p:cNvPr>
            <p:cNvSpPr/>
            <p:nvPr/>
          </p:nvSpPr>
          <p:spPr>
            <a:xfrm>
              <a:off x="6277594" y="91820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054FA3B-555C-0820-54B5-DDBEB08B8ADD}"/>
                </a:ext>
              </a:extLst>
            </p:cNvPr>
            <p:cNvSpPr/>
            <p:nvPr/>
          </p:nvSpPr>
          <p:spPr>
            <a:xfrm>
              <a:off x="6133899" y="1045573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GB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Ansel_Adams</a:t>
              </a:r>
              <a:r>
                <a:rPr lang="en-GB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r>
                <a:rPr lang="en-GB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NL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ndex.html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8AA4D14-EF8A-7990-0DCC-4CF047DCB3D8}"/>
                </a:ext>
              </a:extLst>
            </p:cNvPr>
            <p:cNvSpPr/>
            <p:nvPr/>
          </p:nvSpPr>
          <p:spPr>
            <a:xfrm>
              <a:off x="6393072" y="1283427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Portfolio</a:t>
              </a:r>
            </a:p>
          </p:txBody>
        </p:sp>
        <p:cxnSp>
          <p:nvCxnSpPr>
            <p:cNvPr id="87" name="Curved Connector 43">
              <a:extLst>
                <a:ext uri="{FF2B5EF4-FFF2-40B4-BE49-F238E27FC236}">
                  <a16:creationId xmlns:a16="http://schemas.microsoft.com/office/drawing/2014/main" id="{836372A1-FACD-DCC5-FD65-3B2B718B1F25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 flipV="1">
              <a:off x="4598124" y="2033454"/>
              <a:ext cx="1507564" cy="1034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urved Connector 43">
              <a:extLst>
                <a:ext uri="{FF2B5EF4-FFF2-40B4-BE49-F238E27FC236}">
                  <a16:creationId xmlns:a16="http://schemas.microsoft.com/office/drawing/2014/main" id="{75126D1A-9C3B-8308-7B81-6FF4345AD8B2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3065417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urved Connector 43">
              <a:extLst>
                <a:ext uri="{FF2B5EF4-FFF2-40B4-BE49-F238E27FC236}">
                  <a16:creationId xmlns:a16="http://schemas.microsoft.com/office/drawing/2014/main" id="{E486080E-EF1E-5BF7-AF27-8365E85E2ADD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2612571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urved Connector 43">
              <a:extLst>
                <a:ext uri="{FF2B5EF4-FFF2-40B4-BE49-F238E27FC236}">
                  <a16:creationId xmlns:a16="http://schemas.microsoft.com/office/drawing/2014/main" id="{1284A85C-C703-94CE-D2E7-B8D39DA5D3E6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3889465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0F0B6F5-51BC-FCA7-D6FD-269C8FF0A3E6}"/>
                </a:ext>
              </a:extLst>
            </p:cNvPr>
            <p:cNvSpPr txBox="1"/>
            <p:nvPr/>
          </p:nvSpPr>
          <p:spPr>
            <a:xfrm>
              <a:off x="5002372" y="1951564"/>
              <a:ext cx="113379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Level3URL</a:t>
              </a:r>
              <a:endParaRPr lang="en-NL" sz="1000" dirty="0"/>
            </a:p>
          </p:txBody>
        </p:sp>
        <p:cxnSp>
          <p:nvCxnSpPr>
            <p:cNvPr id="136" name="Curved Connector 43">
              <a:extLst>
                <a:ext uri="{FF2B5EF4-FFF2-40B4-BE49-F238E27FC236}">
                  <a16:creationId xmlns:a16="http://schemas.microsoft.com/office/drawing/2014/main" id="{F979B133-1272-CBC3-AC1C-6C58F107C072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72" y="2754086"/>
              <a:ext cx="51560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urved Connector 43">
              <a:extLst>
                <a:ext uri="{FF2B5EF4-FFF2-40B4-BE49-F238E27FC236}">
                  <a16:creationId xmlns:a16="http://schemas.microsoft.com/office/drawing/2014/main" id="{6527E7DA-90A6-CC31-2811-9023678906A7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3489961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urved Connector 43">
              <a:extLst>
                <a:ext uri="{FF2B5EF4-FFF2-40B4-BE49-F238E27FC236}">
                  <a16:creationId xmlns:a16="http://schemas.microsoft.com/office/drawing/2014/main" id="{9A168FE8-F8BC-DDD5-7F69-DCC7AAAD13A6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72" y="4079419"/>
              <a:ext cx="51560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urved Connector 43">
              <a:extLst>
                <a:ext uri="{FF2B5EF4-FFF2-40B4-BE49-F238E27FC236}">
                  <a16:creationId xmlns:a16="http://schemas.microsoft.com/office/drawing/2014/main" id="{4E4C60DA-36E2-7A90-42BF-D0D01337E4D6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2400298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urved Connector 43">
              <a:extLst>
                <a:ext uri="{FF2B5EF4-FFF2-40B4-BE49-F238E27FC236}">
                  <a16:creationId xmlns:a16="http://schemas.microsoft.com/office/drawing/2014/main" id="{D5549FF7-236C-118F-2D56-7BA7D2D0627E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1807573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urved Connector 43">
              <a:extLst>
                <a:ext uri="{FF2B5EF4-FFF2-40B4-BE49-F238E27FC236}">
                  <a16:creationId xmlns:a16="http://schemas.microsoft.com/office/drawing/2014/main" id="{31063597-559C-5526-F442-B4ACD26B4EAA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158006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urved Connector 43">
              <a:extLst>
                <a:ext uri="{FF2B5EF4-FFF2-40B4-BE49-F238E27FC236}">
                  <a16:creationId xmlns:a16="http://schemas.microsoft.com/office/drawing/2014/main" id="{32B077E6-9D46-0BC2-5C3F-A1E07281B99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211286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urved Connector 43">
              <a:extLst>
                <a:ext uri="{FF2B5EF4-FFF2-40B4-BE49-F238E27FC236}">
                  <a16:creationId xmlns:a16="http://schemas.microsoft.com/office/drawing/2014/main" id="{589624AD-4B39-AD0A-BBD6-E6012CB1A029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135037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urved Connector 43">
              <a:extLst>
                <a:ext uri="{FF2B5EF4-FFF2-40B4-BE49-F238E27FC236}">
                  <a16:creationId xmlns:a16="http://schemas.microsoft.com/office/drawing/2014/main" id="{64FF97B7-230D-59E1-4B79-66B632C75E49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36586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urved Connector 43">
              <a:extLst>
                <a:ext uri="{FF2B5EF4-FFF2-40B4-BE49-F238E27FC236}">
                  <a16:creationId xmlns:a16="http://schemas.microsoft.com/office/drawing/2014/main" id="{6BE5CD81-A71B-BC32-46CC-A395F7F57CA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2919549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urved Connector 43">
              <a:extLst>
                <a:ext uri="{FF2B5EF4-FFF2-40B4-BE49-F238E27FC236}">
                  <a16:creationId xmlns:a16="http://schemas.microsoft.com/office/drawing/2014/main" id="{107BC36D-85BB-2976-0F4D-B38C6FEA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707675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urved Connector 43">
              <a:extLst>
                <a:ext uri="{FF2B5EF4-FFF2-40B4-BE49-F238E27FC236}">
                  <a16:creationId xmlns:a16="http://schemas.microsoft.com/office/drawing/2014/main" id="{9F09384A-A7B3-4FBB-594E-6F6D925281B8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4232366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5C7D7E0-E468-E773-A8EB-E14DCCA7B6F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1 </a:t>
            </a:r>
            <a:r>
              <a:rPr lang="en-NL" dirty="0">
                <a:sym typeface="Wingdings" pitchFamily="2" charset="2"/>
              </a:rPr>
              <a:t> 2  </a:t>
            </a:r>
            <a:r>
              <a:rPr lang="en-NL" dirty="0"/>
              <a:t>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C42ACE-0B5F-380F-DD6F-5F54DC2B1A7C}"/>
              </a:ext>
            </a:extLst>
          </p:cNvPr>
          <p:cNvSpPr/>
          <p:nvPr/>
        </p:nvSpPr>
        <p:spPr>
          <a:xfrm>
            <a:off x="1133409" y="791935"/>
            <a:ext cx="1436914" cy="366739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NL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oot.level1.json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E212B62-B262-FCC7-6C94-F990C9CBBE16}"/>
              </a:ext>
            </a:extLst>
          </p:cNvPr>
          <p:cNvGrpSpPr/>
          <p:nvPr/>
        </p:nvGrpSpPr>
        <p:grpSpPr>
          <a:xfrm>
            <a:off x="1285809" y="3544932"/>
            <a:ext cx="1158240" cy="766355"/>
            <a:chOff x="1285809" y="3671206"/>
            <a:chExt cx="1158240" cy="7663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306155-B877-8699-69B2-E657620814F0}"/>
                </a:ext>
              </a:extLst>
            </p:cNvPr>
            <p:cNvSpPr/>
            <p:nvPr/>
          </p:nvSpPr>
          <p:spPr>
            <a:xfrm>
              <a:off x="1285809" y="3671206"/>
              <a:ext cx="1158240" cy="76635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BD0DDE7-5E1D-D604-2147-C9ADDC1FE9A2}"/>
                </a:ext>
              </a:extLst>
            </p:cNvPr>
            <p:cNvSpPr/>
            <p:nvPr/>
          </p:nvSpPr>
          <p:spPr>
            <a:xfrm>
              <a:off x="1412083" y="3772444"/>
              <a:ext cx="910046" cy="234043"/>
            </a:xfrm>
            <a:prstGeom prst="rect">
              <a:avLst/>
            </a:prstGeom>
            <a:solidFill>
              <a:srgbClr val="0094FF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Museum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86EDC72-FC80-87C1-C533-AB4BC4B710DA}"/>
                </a:ext>
              </a:extLst>
            </p:cNvPr>
            <p:cNvSpPr/>
            <p:nvPr/>
          </p:nvSpPr>
          <p:spPr>
            <a:xfrm>
              <a:off x="1412083" y="4119698"/>
              <a:ext cx="910046" cy="234043"/>
            </a:xfrm>
            <a:prstGeom prst="rect">
              <a:avLst/>
            </a:prstGeom>
            <a:solidFill>
              <a:srgbClr val="0094FF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Museum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3E6DA7C-7D29-EB4A-F2CD-E7F9088551E8}"/>
              </a:ext>
            </a:extLst>
          </p:cNvPr>
          <p:cNvGrpSpPr/>
          <p:nvPr/>
        </p:nvGrpSpPr>
        <p:grpSpPr>
          <a:xfrm>
            <a:off x="3561804" y="1767560"/>
            <a:ext cx="1158240" cy="2543727"/>
            <a:chOff x="3561804" y="1893834"/>
            <a:chExt cx="1158240" cy="254372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AB60E91-E4DA-AAB6-B386-C056587BDA3B}"/>
                </a:ext>
              </a:extLst>
            </p:cNvPr>
            <p:cNvSpPr/>
            <p:nvPr/>
          </p:nvSpPr>
          <p:spPr>
            <a:xfrm>
              <a:off x="3561804" y="1893834"/>
              <a:ext cx="1158240" cy="254372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1B429E5-D38F-7E12-C70F-0CCBFC15AC3E}"/>
                </a:ext>
              </a:extLst>
            </p:cNvPr>
            <p:cNvSpPr/>
            <p:nvPr/>
          </p:nvSpPr>
          <p:spPr>
            <a:xfrm>
              <a:off x="3688078" y="202419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DB38F-D9C9-1FED-7F04-2CA7152BFBFC}"/>
                </a:ext>
              </a:extLst>
            </p:cNvPr>
            <p:cNvSpPr/>
            <p:nvPr/>
          </p:nvSpPr>
          <p:spPr>
            <a:xfrm>
              <a:off x="3688078" y="246234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E3D2074-352F-102D-470E-F77D7E25DE43}"/>
                </a:ext>
              </a:extLst>
            </p:cNvPr>
            <p:cNvSpPr/>
            <p:nvPr/>
          </p:nvSpPr>
          <p:spPr>
            <a:xfrm>
              <a:off x="3688078" y="291954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F337A71-B8E0-00D8-1100-1CA4BDFFA0AF}"/>
                </a:ext>
              </a:extLst>
            </p:cNvPr>
            <p:cNvSpPr/>
            <p:nvPr/>
          </p:nvSpPr>
          <p:spPr>
            <a:xfrm>
              <a:off x="3688078" y="3365863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9A44B5-1905-2A6B-7400-9B10B6192503}"/>
                </a:ext>
              </a:extLst>
            </p:cNvPr>
            <p:cNvSpPr/>
            <p:nvPr/>
          </p:nvSpPr>
          <p:spPr>
            <a:xfrm>
              <a:off x="3688078" y="3772444"/>
              <a:ext cx="910046" cy="234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Ex-Lid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C360ABB-989B-C710-BE27-34D4D4FCA3CE}"/>
                </a:ext>
              </a:extLst>
            </p:cNvPr>
            <p:cNvSpPr/>
            <p:nvPr/>
          </p:nvSpPr>
          <p:spPr>
            <a:xfrm>
              <a:off x="3688078" y="4119698"/>
              <a:ext cx="910046" cy="234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Ex-Lid</a:t>
              </a:r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B1340DC4-3841-FB9E-EDA0-EAD76F9C3FAA}"/>
              </a:ext>
            </a:extLst>
          </p:cNvPr>
          <p:cNvSpPr/>
          <p:nvPr/>
        </p:nvSpPr>
        <p:spPr>
          <a:xfrm>
            <a:off x="6266798" y="1767560"/>
            <a:ext cx="1158240" cy="254372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Helvetica" pitchFamily="2" charset="0"/>
              <a:cs typeface="Arial Hebrew Scholar" pitchFamily="2" charset="-79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303A03C-FBD7-3909-5286-280D4626903D}"/>
              </a:ext>
            </a:extLst>
          </p:cNvPr>
          <p:cNvSpPr/>
          <p:nvPr/>
        </p:nvSpPr>
        <p:spPr>
          <a:xfrm>
            <a:off x="6393072" y="189792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0205257-00E4-9A25-691A-43A9714FE9F6}"/>
              </a:ext>
            </a:extLst>
          </p:cNvPr>
          <p:cNvSpPr/>
          <p:nvPr/>
        </p:nvSpPr>
        <p:spPr>
          <a:xfrm>
            <a:off x="6393072" y="233607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3E19E59-0A53-A902-23BC-EBB0A7AC975C}"/>
              </a:ext>
            </a:extLst>
          </p:cNvPr>
          <p:cNvSpPr/>
          <p:nvPr/>
        </p:nvSpPr>
        <p:spPr>
          <a:xfrm>
            <a:off x="6393072" y="279327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FD5C1A-5725-369F-B874-0D26E70EAFA3}"/>
              </a:ext>
            </a:extLst>
          </p:cNvPr>
          <p:cNvSpPr/>
          <p:nvPr/>
        </p:nvSpPr>
        <p:spPr>
          <a:xfrm>
            <a:off x="6393072" y="3239589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BE74714-6AA0-5174-D605-555C8EE0C21B}"/>
              </a:ext>
            </a:extLst>
          </p:cNvPr>
          <p:cNvSpPr/>
          <p:nvPr/>
        </p:nvSpPr>
        <p:spPr>
          <a:xfrm>
            <a:off x="6393072" y="3685903"/>
            <a:ext cx="910046" cy="26724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64C00326-442E-360B-8607-2C074CC67A86}"/>
              </a:ext>
            </a:extLst>
          </p:cNvPr>
          <p:cNvGrpSpPr/>
          <p:nvPr/>
        </p:nvGrpSpPr>
        <p:grpSpPr>
          <a:xfrm>
            <a:off x="1285809" y="1071698"/>
            <a:ext cx="2132305" cy="2389413"/>
            <a:chOff x="1285809" y="1197972"/>
            <a:chExt cx="2132305" cy="238941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8E95A9F-9220-57C7-C4F3-1A409D64165B}"/>
                </a:ext>
              </a:extLst>
            </p:cNvPr>
            <p:cNvSpPr/>
            <p:nvPr/>
          </p:nvSpPr>
          <p:spPr>
            <a:xfrm>
              <a:off x="1285809" y="1197972"/>
              <a:ext cx="1158240" cy="238941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CF0386-A0BC-5462-A662-4F7EEE60533C}"/>
                </a:ext>
              </a:extLst>
            </p:cNvPr>
            <p:cNvSpPr/>
            <p:nvPr/>
          </p:nvSpPr>
          <p:spPr>
            <a:xfrm>
              <a:off x="1412083" y="135037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987DF99-A2A5-CA71-5D9C-27FB5B62B8A7}"/>
                </a:ext>
              </a:extLst>
            </p:cNvPr>
            <p:cNvSpPr/>
            <p:nvPr/>
          </p:nvSpPr>
          <p:spPr>
            <a:xfrm>
              <a:off x="1412083" y="180757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5FD3FA-CB0B-DA42-0A56-023CDBBCE5D7}"/>
                </a:ext>
              </a:extLst>
            </p:cNvPr>
            <p:cNvSpPr/>
            <p:nvPr/>
          </p:nvSpPr>
          <p:spPr>
            <a:xfrm>
              <a:off x="1412083" y="224572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9A68D0-F907-1CFD-5BED-B116FA6DBF60}"/>
                </a:ext>
              </a:extLst>
            </p:cNvPr>
            <p:cNvSpPr/>
            <p:nvPr/>
          </p:nvSpPr>
          <p:spPr>
            <a:xfrm>
              <a:off x="1412083" y="270292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64CC6E6-FADE-68D8-221B-FF1839D4F13A}"/>
                </a:ext>
              </a:extLst>
            </p:cNvPr>
            <p:cNvSpPr/>
            <p:nvPr/>
          </p:nvSpPr>
          <p:spPr>
            <a:xfrm>
              <a:off x="1412083" y="3149237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cxnSp>
          <p:nvCxnSpPr>
            <p:cNvPr id="91" name="Curved Connector 43">
              <a:extLst>
                <a:ext uri="{FF2B5EF4-FFF2-40B4-BE49-F238E27FC236}">
                  <a16:creationId xmlns:a16="http://schemas.microsoft.com/office/drawing/2014/main" id="{2BB50DD2-DA05-6614-0A71-C1F07278C710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2322129" y="1482326"/>
              <a:ext cx="1069860" cy="1391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urved Connector 43">
              <a:extLst>
                <a:ext uri="{FF2B5EF4-FFF2-40B4-BE49-F238E27FC236}">
                  <a16:creationId xmlns:a16="http://schemas.microsoft.com/office/drawing/2014/main" id="{E8B6DC72-35E7-10BA-990C-BC98BEE2C402}"/>
                </a:ext>
              </a:extLst>
            </p:cNvPr>
            <p:cNvCxnSpPr>
              <a:cxnSpLocks/>
            </p:cNvCxnSpPr>
            <p:nvPr/>
          </p:nvCxnSpPr>
          <p:spPr>
            <a:xfrm>
              <a:off x="2322129" y="2392136"/>
              <a:ext cx="432167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urved Connector 43">
              <a:extLst>
                <a:ext uri="{FF2B5EF4-FFF2-40B4-BE49-F238E27FC236}">
                  <a16:creationId xmlns:a16="http://schemas.microsoft.com/office/drawing/2014/main" id="{F6D7EF45-F60F-2371-A32C-A8053F26E3C5}"/>
                </a:ext>
              </a:extLst>
            </p:cNvPr>
            <p:cNvCxnSpPr>
              <a:cxnSpLocks/>
            </p:cNvCxnSpPr>
            <p:nvPr/>
          </p:nvCxnSpPr>
          <p:spPr>
            <a:xfrm>
              <a:off x="2322129" y="3293745"/>
              <a:ext cx="438699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3C6146C-8742-4D07-41B8-9AB9CA0FC71C}"/>
                </a:ext>
              </a:extLst>
            </p:cNvPr>
            <p:cNvSpPr txBox="1"/>
            <p:nvPr/>
          </p:nvSpPr>
          <p:spPr>
            <a:xfrm>
              <a:off x="2359050" y="1264375"/>
              <a:ext cx="105906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Level2URL</a:t>
              </a:r>
              <a:endParaRPr lang="en-NL" sz="1000" dirty="0"/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F2616741-918D-DDAC-0C19-587B4F91218F}"/>
              </a:ext>
            </a:extLst>
          </p:cNvPr>
          <p:cNvSpPr txBox="1"/>
          <p:nvPr/>
        </p:nvSpPr>
        <p:spPr>
          <a:xfrm>
            <a:off x="6393073" y="3935313"/>
            <a:ext cx="9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>
                <a:solidFill>
                  <a:srgbClr val="689165"/>
                </a:solidFill>
              </a:rPr>
              <a:t>: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9B1C194-3246-1EF2-05D3-348B4ADB0EC4}"/>
              </a:ext>
            </a:extLst>
          </p:cNvPr>
          <p:cNvSpPr txBox="1"/>
          <p:nvPr/>
        </p:nvSpPr>
        <p:spPr>
          <a:xfrm>
            <a:off x="914751" y="4511040"/>
            <a:ext cx="1874231" cy="276999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7030A0"/>
                </a:solidFill>
              </a:rPr>
              <a:t>Clublijst (centraal)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93FF74E-856B-ADA9-18C3-235730DADE8B}"/>
              </a:ext>
            </a:extLst>
          </p:cNvPr>
          <p:cNvSpPr txBox="1"/>
          <p:nvPr/>
        </p:nvSpPr>
        <p:spPr>
          <a:xfrm>
            <a:off x="3418114" y="4511040"/>
            <a:ext cx="1428204" cy="276999"/>
          </a:xfrm>
          <a:prstGeom prst="rect">
            <a:avLst/>
          </a:prstGeom>
          <a:noFill/>
        </p:spPr>
        <p:txBody>
          <a:bodyPr wrap="non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FEC700"/>
                </a:solidFill>
              </a:rPr>
              <a:t>Ledenlijst (per club)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E4D45DB-B955-9B3C-0EBE-CE296EC316C4}"/>
              </a:ext>
            </a:extLst>
          </p:cNvPr>
          <p:cNvSpPr txBox="1"/>
          <p:nvPr/>
        </p:nvSpPr>
        <p:spPr>
          <a:xfrm>
            <a:off x="6127461" y="4511040"/>
            <a:ext cx="1428204" cy="276999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689165"/>
                </a:solidFill>
              </a:rPr>
              <a:t>Portfolio (per lid)</a:t>
            </a:r>
          </a:p>
        </p:txBody>
      </p:sp>
    </p:spTree>
    <p:extLst>
      <p:ext uri="{BB962C8B-B14F-4D97-AF65-F5344CB8AC3E}">
        <p14:creationId xmlns:p14="http://schemas.microsoft.com/office/powerpoint/2010/main" val="105375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85CFFDE-D1C1-CC02-49C0-EA05161F0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41E253-ECEB-3D47-31FA-FF454BCBA553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1 </a:t>
            </a:r>
            <a:r>
              <a:rPr lang="en-NL" dirty="0">
                <a:sym typeface="Wingdings" pitchFamily="2" charset="2"/>
              </a:rPr>
              <a:t> 2  </a:t>
            </a:r>
            <a:r>
              <a:rPr lang="en-NL" dirty="0"/>
              <a:t>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324DF1-99B4-DFD3-110C-4F70FC55B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7040" y="-25759"/>
            <a:ext cx="4243188" cy="2552491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12E9CC-15E5-D16A-7F1F-00585142F68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9D8D6"/>
              </a:clrFrom>
              <a:clrTo>
                <a:srgbClr val="D9D8D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 t="2833" r="3843" b="7267"/>
          <a:stretch/>
        </p:blipFill>
        <p:spPr>
          <a:xfrm>
            <a:off x="2064913" y="2560422"/>
            <a:ext cx="4174778" cy="255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72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D2741-7C67-B2E1-F4D8-ED870E57F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0D9A54-46C7-11FE-16A8-4B368533CE5D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Database binnen de app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5EF65B0-0786-EBF2-8215-FD545BA25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053" y="698365"/>
            <a:ext cx="5516625" cy="37467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DCF03E-1BA1-2234-E4A0-3D0A077ED384}"/>
              </a:ext>
            </a:extLst>
          </p:cNvPr>
          <p:cNvSpPr txBox="1"/>
          <p:nvPr/>
        </p:nvSpPr>
        <p:spPr>
          <a:xfrm>
            <a:off x="197476" y="698365"/>
            <a:ext cx="3189668" cy="37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/>
              <a:t>Clubs </a:t>
            </a:r>
            <a:r>
              <a:rPr lang="en-GB" sz="1400" dirty="0" err="1"/>
              <a:t>en</a:t>
            </a:r>
            <a:r>
              <a:rPr lang="en-GB" sz="1400" dirty="0"/>
              <a:t> </a:t>
            </a:r>
            <a:r>
              <a:rPr lang="en-GB" sz="1400" dirty="0" err="1"/>
              <a:t>leden</a:t>
            </a:r>
            <a:r>
              <a:rPr lang="en-GB" sz="1400" dirty="0"/>
              <a:t> </a:t>
            </a:r>
            <a:r>
              <a:rPr lang="en-GB" sz="1400" dirty="0" err="1"/>
              <a:t>worden</a:t>
            </a:r>
            <a:r>
              <a:rPr lang="en-GB" sz="1400" dirty="0"/>
              <a:t> </a:t>
            </a:r>
            <a:r>
              <a:rPr lang="en-GB" sz="1400" dirty="0" err="1"/>
              <a:t>geladen</a:t>
            </a:r>
            <a:r>
              <a:rPr lang="en-GB" sz="1400" dirty="0"/>
              <a:t> </a:t>
            </a:r>
            <a:r>
              <a:rPr lang="en-GB" sz="1400" dirty="0" err="1"/>
              <a:t>vanuit</a:t>
            </a:r>
            <a:br>
              <a:rPr lang="en-GB" sz="1400" dirty="0"/>
            </a:br>
            <a:r>
              <a:rPr lang="en-GB" sz="1400" dirty="0" err="1"/>
              <a:t>bestanden</a:t>
            </a:r>
            <a:r>
              <a:rPr lang="en-GB" sz="1400" dirty="0"/>
              <a:t>, maar </a:t>
            </a:r>
            <a:r>
              <a:rPr lang="en-GB" sz="1400" dirty="0" err="1"/>
              <a:t>bewaard</a:t>
            </a:r>
            <a:r>
              <a:rPr lang="en-GB" sz="1400" dirty="0"/>
              <a:t> in database.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Waarom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Scherminhoud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snel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zichtbaar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Minder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afhankelijk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van network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Toekomst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: minder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vaak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data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ophalen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Geeft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structuur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aan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de software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179388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Technische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complicaties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App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doet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meerdere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taken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gelijktijdig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633412" lvl="2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Scherm updates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bij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data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wijzingen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  <a:p>
            <a:pPr marL="633412" lvl="2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Taken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kunnen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elkaar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voor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voeten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lopen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Core Data (SQLite) 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Swift Data?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393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A0F71E-1D7A-8F5F-1D5B-D98AF1DA9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41" y="452640"/>
            <a:ext cx="6963870" cy="4312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FF2749-2C90-71D9-A9F7-9184FE7C8FB7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Welkomstscherm </a:t>
            </a:r>
            <a:r>
              <a:rPr lang="en-NL" sz="1400" dirty="0"/>
              <a:t>(animatie, “prelude”)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39924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8E494-0DFD-775E-D6DF-5EF536B58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561C94-7325-77EC-2691-543C3C457706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Instellingen</a:t>
            </a:r>
          </a:p>
        </p:txBody>
      </p:sp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7FB0D34A-796A-3610-FED2-7133847C5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973" y="483063"/>
            <a:ext cx="6859022" cy="424803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BF8C9E2-9C6E-FF49-BE60-E263E8DB6554}"/>
              </a:ext>
            </a:extLst>
          </p:cNvPr>
          <p:cNvSpPr/>
          <p:nvPr/>
        </p:nvSpPr>
        <p:spPr>
          <a:xfrm>
            <a:off x="1302973" y="3980968"/>
            <a:ext cx="518006" cy="5135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800" dirty="0"/>
              <a:t>bijwerken</a:t>
            </a:r>
          </a:p>
        </p:txBody>
      </p:sp>
    </p:spTree>
    <p:extLst>
      <p:ext uri="{BB962C8B-B14F-4D97-AF65-F5344CB8AC3E}">
        <p14:creationId xmlns:p14="http://schemas.microsoft.com/office/powerpoint/2010/main" val="954529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C4A00-F0F2-5982-FA51-1B68D0EFB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11F204-38DA-63B9-62BA-9F742B64F01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Ingebouwde introductie tot de app (tweetalig)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B68B04-0AC8-DCAC-B5BD-BBFEEE00D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41" y="483063"/>
            <a:ext cx="6799470" cy="421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31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CB897-C232-1DD8-3CBC-9A1661788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D3762BF-6C9A-CAA6-5A78-3D3FB7EDC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2"/>
          <a:stretch/>
        </p:blipFill>
        <p:spPr>
          <a:xfrm>
            <a:off x="131927" y="118281"/>
            <a:ext cx="8857397" cy="4671663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3CB42E-D313-F8F2-9D48-74CC15646C03}"/>
              </a:ext>
            </a:extLst>
          </p:cNvPr>
          <p:cNvSpPr/>
          <p:nvPr/>
        </p:nvSpPr>
        <p:spPr>
          <a:xfrm>
            <a:off x="7483522" y="992594"/>
            <a:ext cx="1468596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Android ⤴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85FD8C-C59E-947F-8CCD-2DA8ED0F1EAD}"/>
              </a:ext>
            </a:extLst>
          </p:cNvPr>
          <p:cNvSpPr/>
          <p:nvPr/>
        </p:nvSpPr>
        <p:spPr>
          <a:xfrm>
            <a:off x="7369791" y="2222506"/>
            <a:ext cx="1582327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Windows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⤵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0EBA9DF-2CCC-862C-E21E-872AF2A999B0}"/>
              </a:ext>
            </a:extLst>
          </p:cNvPr>
          <p:cNvSpPr/>
          <p:nvPr/>
        </p:nvSpPr>
        <p:spPr>
          <a:xfrm>
            <a:off x="7861110" y="3011177"/>
            <a:ext cx="1091008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</a:t>
            </a:r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pp) iOS ⤴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4969705-9E80-3768-B46F-72CC9ABBE803}"/>
              </a:ext>
            </a:extLst>
          </p:cNvPr>
          <p:cNvSpPr/>
          <p:nvPr/>
        </p:nvSpPr>
        <p:spPr>
          <a:xfrm>
            <a:off x="7924799" y="4107443"/>
            <a:ext cx="102731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?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⤵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4966911-E646-A015-75AA-917E7BFB3097}"/>
              </a:ext>
            </a:extLst>
          </p:cNvPr>
          <p:cNvSpPr/>
          <p:nvPr/>
        </p:nvSpPr>
        <p:spPr>
          <a:xfrm>
            <a:off x="7201469" y="3686631"/>
            <a:ext cx="175064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(app/web) macOS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➡️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408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FG de Gender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484741" y="4483864"/>
            <a:ext cx="107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1"/>
          </p:nvPr>
        </p:nvSpPr>
        <p:spPr/>
        <p:txBody>
          <a:bodyPr anchor="ctr"/>
          <a:lstStyle/>
          <a:p>
            <a:pPr marL="0" indent="0" algn="ctr">
              <a:buNone/>
            </a:pPr>
            <a:endParaRPr lang="nl-NL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7BE9A-2F93-F827-6375-FE6864336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F4E49627-4715-7636-CAEC-06CBE6B17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2975" b="6192"/>
          <a:stretch/>
        </p:blipFill>
        <p:spPr>
          <a:xfrm>
            <a:off x="6614578" y="213814"/>
            <a:ext cx="2293180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079112-3391-8626-FA15-AEA1D46E438B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Praktische gegevens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1A6FC-99BF-F466-9657-95F407DF0055}"/>
              </a:ext>
            </a:extLst>
          </p:cNvPr>
          <p:cNvSpPr txBox="1"/>
          <p:nvPr/>
        </p:nvSpPr>
        <p:spPr>
          <a:xfrm>
            <a:off x="191069" y="682388"/>
            <a:ext cx="6390035" cy="383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App voor iPhone en iPad </a:t>
            </a:r>
            <a:r>
              <a:rPr lang="nl-NL" sz="1000" dirty="0"/>
              <a:t>(Mac, </a:t>
            </a:r>
            <a:r>
              <a:rPr lang="nl-NL" sz="1000" dirty="0" err="1"/>
              <a:t>Vision</a:t>
            </a:r>
            <a:r>
              <a:rPr lang="nl-NL" sz="1000" dirty="0"/>
              <a:t> Pro)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Zuster app voor Website ondersteuning </a:t>
            </a:r>
            <a:r>
              <a:rPr lang="nl-NL" sz="1000" dirty="0"/>
              <a:t>(Android, PC, </a:t>
            </a:r>
            <a:r>
              <a:rPr lang="en-GB" sz="1000" dirty="0"/>
              <a:t>Chinese </a:t>
            </a:r>
            <a:r>
              <a:rPr lang="en-GB" sz="1000" dirty="0" err="1"/>
              <a:t>telefoons</a:t>
            </a:r>
            <a:r>
              <a:rPr lang="en-GB" sz="1000" dirty="0"/>
              <a:t>, Mac…</a:t>
            </a:r>
            <a:r>
              <a:rPr lang="nl-NL" sz="1000" dirty="0"/>
              <a:t>)</a:t>
            </a: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Meerdere fotoclubs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Momenteel 100 app gebruikers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/>
              <a:t> 2k (NL, app &amp; web)?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>
                <a:sym typeface="Wingdings" pitchFamily="2" charset="2"/>
              </a:rPr>
              <a:t> 100k (app &amp; web)??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Wereldwijd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Ondersteunt </a:t>
            </a:r>
            <a:r>
              <a:rPr lang="nl-NL" sz="1400" dirty="0" err="1"/>
              <a:t>nederlands</a:t>
            </a:r>
            <a:r>
              <a:rPr lang="nl-NL" sz="1400" dirty="0"/>
              <a:t> &amp; </a:t>
            </a:r>
            <a:r>
              <a:rPr lang="nl-NL" sz="1400" dirty="0" err="1"/>
              <a:t>engels</a:t>
            </a:r>
            <a:r>
              <a:rPr lang="nl-NL" sz="1400" dirty="0"/>
              <a:t> (kiest taal automatisch)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Staat in Apple </a:t>
            </a:r>
            <a:r>
              <a:rPr lang="nl-NL" sz="1400" dirty="0">
                <a:hlinkClick r:id="rId4"/>
              </a:rPr>
              <a:t>App Store</a:t>
            </a: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App is niet alleen Fotobond: kan </a:t>
            </a:r>
            <a:r>
              <a:rPr lang="nl-NL" sz="1400" i="1" dirty="0"/>
              <a:t>alle</a:t>
            </a:r>
            <a:r>
              <a:rPr lang="nl-NL" sz="1400" dirty="0"/>
              <a:t> clubs in NL en buitenland ondersteunen.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Beknopte documentatie (NL, EN) opgenomen in de app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Uitgebreidere documentatie (EN) op website </a:t>
            </a:r>
            <a:r>
              <a:rPr lang="nl-NL" sz="1400" dirty="0">
                <a:hlinkClick r:id="rId5"/>
              </a:rPr>
              <a:t>Github</a:t>
            </a: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Enkele jaren in ontwikkeling en nooit helemaal af </a:t>
            </a:r>
            <a:r>
              <a:rPr lang="nl-NL" sz="1000" dirty="0"/>
              <a:t>(maandelijkse update)</a:t>
            </a:r>
          </a:p>
        </p:txBody>
      </p:sp>
    </p:spTree>
    <p:extLst>
      <p:ext uri="{BB962C8B-B14F-4D97-AF65-F5344CB8AC3E}">
        <p14:creationId xmlns:p14="http://schemas.microsoft.com/office/powerpoint/2010/main" val="2382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BC4BA-D05A-015F-47BA-42271BD5B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37489-25F9-8E6B-39D4-04E577A03F8D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Clubs en hun leden (“Portfolio’s”)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8CD2F79-5F4D-7038-37FC-5C5684CB6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33" y="607471"/>
            <a:ext cx="5978092" cy="39255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41C865-EB17-6489-4312-167A91750A31}"/>
              </a:ext>
            </a:extLst>
          </p:cNvPr>
          <p:cNvSpPr txBox="1"/>
          <p:nvPr/>
        </p:nvSpPr>
        <p:spPr>
          <a:xfrm>
            <a:off x="768825" y="4429605"/>
            <a:ext cx="464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solidFill>
                  <a:schemeClr val="bg1">
                    <a:lumMod val="75000"/>
                  </a:schemeClr>
                </a:solidFill>
              </a:rPr>
              <a:t>iPad 10th gen</a:t>
            </a:r>
            <a:br>
              <a:rPr lang="en-NL" sz="9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NL" sz="900" dirty="0">
                <a:solidFill>
                  <a:schemeClr val="bg1">
                    <a:lumMod val="75000"/>
                  </a:schemeClr>
                </a:solidFill>
              </a:rPr>
              <a:t>NL / iOS 18.1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EBB8CA-048E-8DC3-75BA-643B98351FB4}"/>
              </a:ext>
            </a:extLst>
          </p:cNvPr>
          <p:cNvSpPr txBox="1"/>
          <p:nvPr/>
        </p:nvSpPr>
        <p:spPr>
          <a:xfrm>
            <a:off x="6201525" y="4429605"/>
            <a:ext cx="205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solidFill>
                  <a:schemeClr val="bg1">
                    <a:lumMod val="75000"/>
                  </a:schemeClr>
                </a:solidFill>
              </a:rPr>
              <a:t>iPhone SE</a:t>
            </a:r>
            <a:br>
              <a:rPr lang="en-NL" sz="9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NL" sz="900" dirty="0">
                <a:solidFill>
                  <a:schemeClr val="bg1">
                    <a:lumMod val="75000"/>
                  </a:schemeClr>
                </a:solidFill>
              </a:rPr>
              <a:t>NL / iOS 18.1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0439A3C-ECB5-36C7-EFF1-71FD0545F65B}"/>
              </a:ext>
            </a:extLst>
          </p:cNvPr>
          <p:cNvSpPr/>
          <p:nvPr/>
        </p:nvSpPr>
        <p:spPr>
          <a:xfrm>
            <a:off x="2796222" y="827965"/>
            <a:ext cx="832514" cy="410684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40A17C5-9C41-B309-D55A-523A9D4BDD96}"/>
              </a:ext>
            </a:extLst>
          </p:cNvPr>
          <p:cNvGrpSpPr/>
          <p:nvPr/>
        </p:nvGrpSpPr>
        <p:grpSpPr>
          <a:xfrm>
            <a:off x="6168789" y="1562637"/>
            <a:ext cx="1476970" cy="2866968"/>
            <a:chOff x="6168788" y="710934"/>
            <a:chExt cx="2090707" cy="3718671"/>
          </a:xfrm>
        </p:grpSpPr>
        <p:pic>
          <p:nvPicPr>
            <p:cNvPr id="14" name="Picture 13" descr="A black cell phone with a screen showing a list of images&#10;&#10;Description automatically generated">
              <a:extLst>
                <a:ext uri="{FF2B5EF4-FFF2-40B4-BE49-F238E27FC236}">
                  <a16:creationId xmlns:a16="http://schemas.microsoft.com/office/drawing/2014/main" id="{AF236D9E-9372-B94A-E980-53B6FB33C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8788" y="710934"/>
              <a:ext cx="2090707" cy="3718671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9C2B53A-5102-57E0-B8D8-764F2C2215E0}"/>
                </a:ext>
              </a:extLst>
            </p:cNvPr>
            <p:cNvSpPr/>
            <p:nvPr/>
          </p:nvSpPr>
          <p:spPr>
            <a:xfrm>
              <a:off x="6970347" y="1005383"/>
              <a:ext cx="437136" cy="409431"/>
            </a:xfrm>
            <a:prstGeom prst="ellipse">
              <a:avLst/>
            </a:prstGeom>
            <a:noFill/>
            <a:ln cmpd="sng">
              <a:solidFill>
                <a:srgbClr val="FFC000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582249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B22B3-531A-F72B-040D-E40BB988E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3A36728-C01B-4983-CABC-F4FFCE01130E}"/>
              </a:ext>
            </a:extLst>
          </p:cNvPr>
          <p:cNvGrpSpPr/>
          <p:nvPr/>
        </p:nvGrpSpPr>
        <p:grpSpPr>
          <a:xfrm>
            <a:off x="154675" y="113731"/>
            <a:ext cx="8987098" cy="4916038"/>
            <a:chOff x="154675" y="113731"/>
            <a:chExt cx="8987098" cy="4916038"/>
          </a:xfrm>
        </p:grpSpPr>
        <p:pic>
          <p:nvPicPr>
            <p:cNvPr id="1026" name="Picture 2" descr="Apple Vision Pro price in Nigeria. Apple VR Glasses in Lagos Abuja">
              <a:extLst>
                <a:ext uri="{FF2B5EF4-FFF2-40B4-BE49-F238E27FC236}">
                  <a16:creationId xmlns:a16="http://schemas.microsoft.com/office/drawing/2014/main" id="{85E0AE4D-B559-9DF8-0E8C-01001F2F1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770" y="483063"/>
              <a:ext cx="2160237" cy="1396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0BC703-9BF7-7B00-1602-9F65D7832417}"/>
                </a:ext>
              </a:extLst>
            </p:cNvPr>
            <p:cNvGrpSpPr/>
            <p:nvPr/>
          </p:nvGrpSpPr>
          <p:grpSpPr>
            <a:xfrm>
              <a:off x="2697707" y="196927"/>
              <a:ext cx="6444066" cy="4832842"/>
              <a:chOff x="2813262" y="0"/>
              <a:chExt cx="6330738" cy="4749645"/>
            </a:xfrm>
          </p:grpSpPr>
          <p:pic>
            <p:nvPicPr>
              <p:cNvPr id="8" name="Picture 7" descr="A screenshot of a room with a couch and a coffee table&#10;&#10;Description automatically generated">
                <a:extLst>
                  <a:ext uri="{FF2B5EF4-FFF2-40B4-BE49-F238E27FC236}">
                    <a16:creationId xmlns:a16="http://schemas.microsoft.com/office/drawing/2014/main" id="{2F77D0DB-CBF3-59E1-512C-C1E822F325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3262" y="0"/>
                <a:ext cx="6330738" cy="4745736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82AAED-03A0-8503-0C8D-3CC00BE155A2}"/>
                  </a:ext>
                </a:extLst>
              </p:cNvPr>
              <p:cNvSpPr txBox="1"/>
              <p:nvPr/>
            </p:nvSpPr>
            <p:spPr>
              <a:xfrm>
                <a:off x="2863965" y="4380313"/>
                <a:ext cx="2057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L" sz="900" dirty="0">
                    <a:solidFill>
                      <a:schemeClr val="bg1"/>
                    </a:solidFill>
                  </a:rPr>
                  <a:t>Vision Pro</a:t>
                </a:r>
                <a:br>
                  <a:rPr lang="en-NL" sz="900" dirty="0">
                    <a:solidFill>
                      <a:schemeClr val="bg1"/>
                    </a:solidFill>
                  </a:rPr>
                </a:br>
                <a:r>
                  <a:rPr lang="en-NL" sz="900" dirty="0">
                    <a:solidFill>
                      <a:schemeClr val="bg1"/>
                    </a:solidFill>
                  </a:rPr>
                  <a:t>NL / VisionOS 2.0 beta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016EAD-E22F-E8E1-5070-496205A4E401}"/>
                </a:ext>
              </a:extLst>
            </p:cNvPr>
            <p:cNvSpPr txBox="1"/>
            <p:nvPr/>
          </p:nvSpPr>
          <p:spPr>
            <a:xfrm>
              <a:off x="154675" y="113731"/>
              <a:ext cx="2543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NL" dirty="0"/>
                <a:t>Vision Pro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2B6CE39-E2AB-C3A8-AB12-EEAF2173E324}"/>
              </a:ext>
            </a:extLst>
          </p:cNvPr>
          <p:cNvGrpSpPr/>
          <p:nvPr/>
        </p:nvGrpSpPr>
        <p:grpSpPr>
          <a:xfrm>
            <a:off x="49518" y="1998618"/>
            <a:ext cx="3256037" cy="2825938"/>
            <a:chOff x="49518" y="1648323"/>
            <a:chExt cx="3256037" cy="282593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1E41A7F-411C-9A64-B0FC-314DF2C07755}"/>
                </a:ext>
              </a:extLst>
            </p:cNvPr>
            <p:cNvSpPr txBox="1"/>
            <p:nvPr/>
          </p:nvSpPr>
          <p:spPr>
            <a:xfrm>
              <a:off x="215613" y="4104929"/>
              <a:ext cx="14943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900" dirty="0"/>
                <a:t>Mac Studio</a:t>
              </a:r>
              <a:br>
                <a:rPr lang="en-NL" sz="900" dirty="0"/>
              </a:br>
              <a:r>
                <a:rPr lang="en-NL" sz="900" dirty="0"/>
                <a:t>NL / MacOS / dark mode</a:t>
              </a:r>
            </a:p>
          </p:txBody>
        </p:sp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9B885F8C-168D-A209-8CCF-DBB363EDB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8" y="1648323"/>
              <a:ext cx="3256037" cy="2576205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E2D64E9-8378-D666-5141-0406490C8AB4}"/>
              </a:ext>
            </a:extLst>
          </p:cNvPr>
          <p:cNvSpPr txBox="1"/>
          <p:nvPr/>
        </p:nvSpPr>
        <p:spPr>
          <a:xfrm>
            <a:off x="154675" y="1694601"/>
            <a:ext cx="212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Mac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8158B2-7C77-7225-4D8A-FA0288D58F78}"/>
              </a:ext>
            </a:extLst>
          </p:cNvPr>
          <p:cNvSpPr/>
          <p:nvPr/>
        </p:nvSpPr>
        <p:spPr>
          <a:xfrm>
            <a:off x="1635587" y="4435469"/>
            <a:ext cx="550461" cy="55046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800" dirty="0"/>
              <a:t>bijwerken</a:t>
            </a:r>
          </a:p>
        </p:txBody>
      </p:sp>
    </p:spTree>
    <p:extLst>
      <p:ext uri="{BB962C8B-B14F-4D97-AF65-F5344CB8AC3E}">
        <p14:creationId xmlns:p14="http://schemas.microsoft.com/office/powerpoint/2010/main" val="28138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D55C1-7279-42D8-782C-07CA2251C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870AB7-8F6A-B47A-CC19-69BBE93702D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Portfolio’s</a:t>
            </a:r>
          </a:p>
        </p:txBody>
      </p:sp>
      <p:pic>
        <p:nvPicPr>
          <p:cNvPr id="3" name="Picture 2" descr="A cell phone with a window&#10;&#10;Description automatically generated">
            <a:extLst>
              <a:ext uri="{FF2B5EF4-FFF2-40B4-BE49-F238E27FC236}">
                <a16:creationId xmlns:a16="http://schemas.microsoft.com/office/drawing/2014/main" id="{18661702-1C78-C73F-2639-C32879A933F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" t="5661" r="-960" b="5981"/>
          <a:stretch/>
        </p:blipFill>
        <p:spPr>
          <a:xfrm>
            <a:off x="1457726" y="202528"/>
            <a:ext cx="2335096" cy="4476795"/>
          </a:xfrm>
          <a:prstGeom prst="rect">
            <a:avLst/>
          </a:prstGeom>
        </p:spPr>
      </p:pic>
      <p:pic>
        <p:nvPicPr>
          <p:cNvPr id="6" name="Picture 5" descr="A cell phone with a picture of trees and clouds&#10;&#10;Description automatically generated">
            <a:extLst>
              <a:ext uri="{FF2B5EF4-FFF2-40B4-BE49-F238E27FC236}">
                <a16:creationId xmlns:a16="http://schemas.microsoft.com/office/drawing/2014/main" id="{A7DB2716-BEDC-A7CE-5EB4-C2066EE9C23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27" y="160954"/>
            <a:ext cx="3157710" cy="145654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9D93BD1-6843-D128-2E7A-AE67AAD81BD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546" y="1617503"/>
            <a:ext cx="4762549" cy="312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09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DBE3D-C25C-F680-D600-32E7B995A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F88FED0-BF2D-FA03-CB11-9BE4DCA48784}"/>
              </a:ext>
            </a:extLst>
          </p:cNvPr>
          <p:cNvSpPr/>
          <p:nvPr/>
        </p:nvSpPr>
        <p:spPr>
          <a:xfrm>
            <a:off x="261583" y="4668288"/>
            <a:ext cx="4898246" cy="313899"/>
          </a:xfrm>
          <a:prstGeom prst="rect">
            <a:avLst/>
          </a:prstGeom>
          <a:solidFill>
            <a:schemeClr val="bg1"/>
          </a:solidFill>
          <a:ln w="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z</a:t>
            </a:r>
          </a:p>
        </p:txBody>
      </p:sp>
      <p:pic>
        <p:nvPicPr>
          <p:cNvPr id="11" name="Picture 10" descr="A black tablet with a map on it&#10;&#10;Description automatically generated">
            <a:extLst>
              <a:ext uri="{FF2B5EF4-FFF2-40B4-BE49-F238E27FC236}">
                <a16:creationId xmlns:a16="http://schemas.microsoft.com/office/drawing/2014/main" id="{0510D762-E69D-4E6B-BF13-CAE9CD330EE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" t="5838" r="2049" b="38052"/>
          <a:stretch/>
        </p:blipFill>
        <p:spPr>
          <a:xfrm>
            <a:off x="154675" y="458269"/>
            <a:ext cx="5108492" cy="4532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81B0A9-4A3A-D94D-68D6-8548B2C77F34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45 clubs in Fotobond regio Brabant Oost</a:t>
            </a:r>
          </a:p>
        </p:txBody>
      </p:sp>
      <p:pic>
        <p:nvPicPr>
          <p:cNvPr id="13" name="Picture 12" descr="A close-up of a tablet&#10;&#10;Description automatically generated">
            <a:extLst>
              <a:ext uri="{FF2B5EF4-FFF2-40B4-BE49-F238E27FC236}">
                <a16:creationId xmlns:a16="http://schemas.microsoft.com/office/drawing/2014/main" id="{759DE878-5959-BCBA-3E3A-A0E0AF586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0" b="6031"/>
          <a:stretch/>
        </p:blipFill>
        <p:spPr>
          <a:xfrm>
            <a:off x="5443181" y="153643"/>
            <a:ext cx="3439236" cy="462307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96CD60E-123C-C79E-57E3-117AE7217D77}"/>
              </a:ext>
            </a:extLst>
          </p:cNvPr>
          <p:cNvSpPr/>
          <p:nvPr/>
        </p:nvSpPr>
        <p:spPr>
          <a:xfrm>
            <a:off x="2138002" y="883962"/>
            <a:ext cx="339035" cy="313899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A1F9AD-7F12-C916-135E-F47426262E6F}"/>
              </a:ext>
            </a:extLst>
          </p:cNvPr>
          <p:cNvSpPr/>
          <p:nvPr/>
        </p:nvSpPr>
        <p:spPr>
          <a:xfrm>
            <a:off x="7027572" y="398165"/>
            <a:ext cx="270456" cy="262949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0992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7DE2A-94BB-4E33-00D4-E5F00807D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1548E858-D765-B22B-E7D6-E14D62C230C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-288" b="6192"/>
          <a:stretch/>
        </p:blipFill>
        <p:spPr>
          <a:xfrm>
            <a:off x="6678973" y="213814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C32FB7-7BE2-4EC4-291D-434A31144E65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1: hoe voegt men clubs toe?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19EF7-AEBB-3024-BC07-434CAF91D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660" y="515065"/>
            <a:ext cx="4999630" cy="24281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6A6727-064B-A0CC-600A-1CE99C1BCDD0}"/>
              </a:ext>
            </a:extLst>
          </p:cNvPr>
          <p:cNvSpPr txBox="1"/>
          <p:nvPr/>
        </p:nvSpPr>
        <p:spPr>
          <a:xfrm>
            <a:off x="197476" y="2969188"/>
            <a:ext cx="6544518" cy="1817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262688" algn="r"/>
              </a:tabLst>
            </a:pPr>
            <a:r>
              <a:rPr lang="en-NL" sz="1400" dirty="0"/>
              <a:t>Bestand staat op een vaste </a:t>
            </a:r>
            <a:r>
              <a:rPr lang="en-NL" sz="1400" u="sng" dirty="0"/>
              <a:t>centrale plek</a:t>
            </a:r>
            <a:r>
              <a:rPr lang="en-NL" sz="1100" dirty="0"/>
              <a:t> (met centraal beheer).                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400" dirty="0"/>
              <a:t>Alleen </a:t>
            </a:r>
            <a:r>
              <a:rPr lang="en-US" sz="1400" dirty="0" err="1"/>
              <a:t>namen</a:t>
            </a:r>
            <a:r>
              <a:rPr lang="en-US" sz="1400" dirty="0"/>
              <a:t>, </a:t>
            </a:r>
            <a:r>
              <a:rPr lang="en-US" sz="1400" dirty="0" err="1"/>
              <a:t>gemeente</a:t>
            </a:r>
            <a:r>
              <a:rPr lang="en-US" sz="1400" dirty="0"/>
              <a:t> </a:t>
            </a:r>
            <a:r>
              <a:rPr lang="en-NL" sz="1400" dirty="0"/>
              <a:t>en coordinaten zijn verplicht.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NL" sz="1400" dirty="0"/>
              <a:t>Nieuwe club: (in principe) alleen technische controle van Level 1 info.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waarom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is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idPlus.town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verplicht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	A: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voor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clubs met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dezelfde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naam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hoe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komt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app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aan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“Nederland” of “Netherlands”?	A: via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coordinaten</a:t>
            </a: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kan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club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zelf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“remark” of “coordinates”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aanpassen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	A: via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(in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level2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bestand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2CB4E308-7DC5-2CBB-20E5-1B89ECA619B2}"/>
              </a:ext>
            </a:extLst>
          </p:cNvPr>
          <p:cNvSpPr/>
          <p:nvPr/>
        </p:nvSpPr>
        <p:spPr>
          <a:xfrm>
            <a:off x="3563153" y="1506828"/>
            <a:ext cx="948745" cy="193183"/>
          </a:xfrm>
          <a:prstGeom prst="left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 err="1">
                <a:latin typeface="Calibri" panose="020F0502020204030204" pitchFamily="34" charset="0"/>
                <a:cs typeface="Calibri" panose="020F0502020204030204" pitchFamily="34" charset="0"/>
              </a:rPr>
              <a:t>Toegang</a:t>
            </a:r>
            <a:r>
              <a:rPr lang="en-NL" sz="800" dirty="0">
                <a:latin typeface="Calibri" panose="020F0502020204030204" pitchFamily="34" charset="0"/>
                <a:cs typeface="Calibri" panose="020F0502020204030204" pitchFamily="34" charset="0"/>
              </a:rPr>
              <a:t> Level 2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F157FD6-9455-0807-5514-4A1558B62245}"/>
              </a:ext>
            </a:extLst>
          </p:cNvPr>
          <p:cNvSpPr/>
          <p:nvPr/>
        </p:nvSpPr>
        <p:spPr>
          <a:xfrm>
            <a:off x="2515673" y="2515673"/>
            <a:ext cx="2597240" cy="3176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Club in </a:t>
            </a:r>
            <a:r>
              <a:rPr lang="en-NL" sz="14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root.level1.json</a:t>
            </a:r>
            <a:endParaRPr lang="en-NL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262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9D311-3F16-AE5A-E4C9-E1AACDB0D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64366A-F4F9-841A-8EB9-CB9517F52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4498" y="442176"/>
            <a:ext cx="4999630" cy="246903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47CA6E-07C7-115B-C935-C81F44E5C7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1" b="6191"/>
          <a:stretch/>
        </p:blipFill>
        <p:spPr>
          <a:xfrm>
            <a:off x="6696145" y="213814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62BAC8-BA08-1002-FECE-9CA93D02244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2: hoe voegt men clubleden toe?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0C69B5-FCA5-F647-171F-2CD5B6CAC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319" y="517365"/>
            <a:ext cx="4999630" cy="246903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49530-7EB5-8D39-E877-3EB489F72A6A}"/>
              </a:ext>
            </a:extLst>
          </p:cNvPr>
          <p:cNvSpPr txBox="1"/>
          <p:nvPr/>
        </p:nvSpPr>
        <p:spPr>
          <a:xfrm>
            <a:off x="263856" y="3020704"/>
            <a:ext cx="6478138" cy="1734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De club mag dit bestand </a:t>
            </a:r>
            <a:r>
              <a:rPr lang="en-NL" sz="1400" i="1" dirty="0"/>
              <a:t>zelf</a:t>
            </a:r>
            <a:r>
              <a:rPr lang="en-NL" sz="1400" dirty="0"/>
              <a:t> aanmaken, opslaan en bijhouden.</a:t>
            </a:r>
          </a:p>
          <a:p>
            <a:pPr marL="455612" lvl="2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Het bestand staat liefst op de club website.</a:t>
            </a:r>
          </a:p>
          <a:p>
            <a:pPr marL="455612" lvl="2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GB" sz="1400" dirty="0"/>
              <a:t>B</a:t>
            </a:r>
            <a:r>
              <a:rPr lang="en-NL" sz="1400" dirty="0"/>
              <a:t>.v. zelfde manier als Wordpress media files ondersteunt.</a:t>
            </a:r>
            <a:endParaRPr lang="en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Bestand mag ex-leden bevatten. Een ex-lid heeft een </a:t>
            </a:r>
            <a:r>
              <a:rPr lang="en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membershipEndDate</a:t>
            </a:r>
            <a:r>
              <a:rPr lang="en-NL" sz="1400" dirty="0"/>
              <a:t>.</a:t>
            </a:r>
            <a:endParaRPr lang="en-NL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Eenzelfde fotograaf mag in meerdere clubs voorkomen (b.v. vorige club).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>
                <a:solidFill>
                  <a:schemeClr val="bg2">
                    <a:lumMod val="75000"/>
                  </a:schemeClr>
                </a:solidFill>
              </a:rPr>
              <a:t>Geboortejaar wordt nu niet gebruikt en mag b.v. 9999 aangeven.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0A43EC-B9C0-05F1-D3B3-7437FDF291EC}"/>
              </a:ext>
            </a:extLst>
          </p:cNvPr>
          <p:cNvCxnSpPr>
            <a:cxnSpLocks/>
          </p:cNvCxnSpPr>
          <p:nvPr/>
        </p:nvCxnSpPr>
        <p:spPr>
          <a:xfrm flipV="1">
            <a:off x="5754128" y="1489654"/>
            <a:ext cx="1672689" cy="11027"/>
          </a:xfrm>
          <a:prstGeom prst="straightConnector1">
            <a:avLst/>
          </a:prstGeom>
          <a:ln w="38100">
            <a:solidFill>
              <a:schemeClr val="accent6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54D6DA-A23A-813A-2B45-48FB342B3DD8}"/>
              </a:ext>
            </a:extLst>
          </p:cNvPr>
          <p:cNvCxnSpPr>
            <a:cxnSpLocks/>
          </p:cNvCxnSpPr>
          <p:nvPr/>
        </p:nvCxnSpPr>
        <p:spPr>
          <a:xfrm>
            <a:off x="5635949" y="1876380"/>
            <a:ext cx="2615116" cy="0"/>
          </a:xfrm>
          <a:prstGeom prst="straightConnector1">
            <a:avLst/>
          </a:prstGeom>
          <a:ln w="38100">
            <a:solidFill>
              <a:schemeClr val="accent6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14DB6ABC-E204-FF3B-6F73-30185AB80EBB}"/>
              </a:ext>
            </a:extLst>
          </p:cNvPr>
          <p:cNvSpPr/>
          <p:nvPr/>
        </p:nvSpPr>
        <p:spPr>
          <a:xfrm>
            <a:off x="6599477" y="1437540"/>
            <a:ext cx="518006" cy="51800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800" dirty="0"/>
              <a:t>bijwerken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BE3E3F9-42C2-C294-260A-15DD1BE66F57}"/>
              </a:ext>
            </a:extLst>
          </p:cNvPr>
          <p:cNvSpPr/>
          <p:nvPr/>
        </p:nvSpPr>
        <p:spPr>
          <a:xfrm>
            <a:off x="2914918" y="2593534"/>
            <a:ext cx="2597240" cy="3176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Lid in </a:t>
            </a:r>
            <a:r>
              <a:rPr lang="en-NL" sz="12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fgDeGender.level1.json</a:t>
            </a:r>
            <a:endParaRPr lang="en-NL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603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401D6C-94A7-47AB-1BDB-6ED0AA450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94CDF7-26C2-2A85-6A0F-D8329C93A01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2"/>
          <a:stretch/>
        </p:blipFill>
        <p:spPr>
          <a:xfrm>
            <a:off x="-301918" y="331090"/>
            <a:ext cx="5596729" cy="48124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D2432B-7F02-92C8-89AB-615BC5EE6C7A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Hoe ziet ledenlijst (Level 2) eruit op app en website?</a:t>
            </a:r>
          </a:p>
        </p:txBody>
      </p:sp>
      <p:pic>
        <p:nvPicPr>
          <p:cNvPr id="17" name="Picture 16" descr="A table with text on it&#10;&#10;Description automatically generated">
            <a:extLst>
              <a:ext uri="{FF2B5EF4-FFF2-40B4-BE49-F238E27FC236}">
                <a16:creationId xmlns:a16="http://schemas.microsoft.com/office/drawing/2014/main" id="{0BDB14A4-27FA-0885-BB80-1EAFBDD2FA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053" y="1074461"/>
            <a:ext cx="4152947" cy="332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777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1900</TotalTime>
  <Words>772</Words>
  <Application>Microsoft Macintosh PowerPoint</Application>
  <PresentationFormat>On-screen Show (16:9)</PresentationFormat>
  <Paragraphs>136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Aptos</vt:lpstr>
      <vt:lpstr>Arial</vt:lpstr>
      <vt:lpstr>Calibri</vt:lpstr>
      <vt:lpstr>Courier New</vt:lpstr>
      <vt:lpstr>Georgia</vt:lpstr>
      <vt:lpstr>Helvetica</vt:lpstr>
      <vt:lpstr>Wingdings</vt:lpstr>
      <vt:lpstr>Wingdings 2</vt:lpstr>
      <vt:lpstr>Civic</vt:lpstr>
      <vt:lpstr>Fotoclub Hub Een portfolio app voor fotoclubs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FG de Gender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FG de Gender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Hans Krusenann</dc:creator>
  <cp:lastModifiedBy>Peter van den Hamer</cp:lastModifiedBy>
  <cp:revision>114</cp:revision>
  <dcterms:created xsi:type="dcterms:W3CDTF">2019-12-06T15:20:23Z</dcterms:created>
  <dcterms:modified xsi:type="dcterms:W3CDTF">2024-10-12T15:08:44Z</dcterms:modified>
</cp:coreProperties>
</file>